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71"/>
  </p:notesMasterIdLst>
  <p:handoutMasterIdLst>
    <p:handoutMasterId r:id="rId72"/>
  </p:handoutMasterIdLst>
  <p:sldIdLst>
    <p:sldId id="256" r:id="rId3"/>
    <p:sldId id="269" r:id="rId4"/>
    <p:sldId id="266" r:id="rId5"/>
    <p:sldId id="275" r:id="rId6"/>
    <p:sldId id="276" r:id="rId7"/>
    <p:sldId id="277" r:id="rId8"/>
    <p:sldId id="278" r:id="rId9"/>
    <p:sldId id="279" r:id="rId10"/>
    <p:sldId id="284" r:id="rId11"/>
    <p:sldId id="281" r:id="rId12"/>
    <p:sldId id="282" r:id="rId13"/>
    <p:sldId id="283" r:id="rId14"/>
    <p:sldId id="280" r:id="rId15"/>
    <p:sldId id="286" r:id="rId16"/>
    <p:sldId id="287" r:id="rId17"/>
    <p:sldId id="288" r:id="rId18"/>
    <p:sldId id="290" r:id="rId19"/>
    <p:sldId id="289" r:id="rId20"/>
    <p:sldId id="300" r:id="rId21"/>
    <p:sldId id="301" r:id="rId22"/>
    <p:sldId id="291" r:id="rId23"/>
    <p:sldId id="292" r:id="rId24"/>
    <p:sldId id="293" r:id="rId25"/>
    <p:sldId id="294" r:id="rId26"/>
    <p:sldId id="302" r:id="rId27"/>
    <p:sldId id="304" r:id="rId28"/>
    <p:sldId id="305" r:id="rId29"/>
    <p:sldId id="295" r:id="rId30"/>
    <p:sldId id="296" r:id="rId31"/>
    <p:sldId id="309" r:id="rId32"/>
    <p:sldId id="310" r:id="rId33"/>
    <p:sldId id="306" r:id="rId34"/>
    <p:sldId id="307" r:id="rId35"/>
    <p:sldId id="308" r:id="rId36"/>
    <p:sldId id="311" r:id="rId37"/>
    <p:sldId id="312" r:id="rId38"/>
    <p:sldId id="313" r:id="rId39"/>
    <p:sldId id="315" r:id="rId40"/>
    <p:sldId id="316" r:id="rId41"/>
    <p:sldId id="314" r:id="rId42"/>
    <p:sldId id="317" r:id="rId43"/>
    <p:sldId id="318" r:id="rId44"/>
    <p:sldId id="319" r:id="rId45"/>
    <p:sldId id="320" r:id="rId46"/>
    <p:sldId id="321" r:id="rId47"/>
    <p:sldId id="322" r:id="rId48"/>
    <p:sldId id="323" r:id="rId49"/>
    <p:sldId id="345" r:id="rId50"/>
    <p:sldId id="324" r:id="rId51"/>
    <p:sldId id="325" r:id="rId52"/>
    <p:sldId id="326" r:id="rId53"/>
    <p:sldId id="327" r:id="rId54"/>
    <p:sldId id="331" r:id="rId55"/>
    <p:sldId id="328" r:id="rId56"/>
    <p:sldId id="329" r:id="rId57"/>
    <p:sldId id="330" r:id="rId58"/>
    <p:sldId id="333" r:id="rId59"/>
    <p:sldId id="334" r:id="rId60"/>
    <p:sldId id="335" r:id="rId61"/>
    <p:sldId id="336" r:id="rId62"/>
    <p:sldId id="337" r:id="rId63"/>
    <p:sldId id="338" r:id="rId64"/>
    <p:sldId id="339" r:id="rId65"/>
    <p:sldId id="340" r:id="rId66"/>
    <p:sldId id="341" r:id="rId67"/>
    <p:sldId id="342" r:id="rId68"/>
    <p:sldId id="343" r:id="rId69"/>
    <p:sldId id="344" r:id="rId7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p:cViewPr>
        <p:scale>
          <a:sx n="81" d="100"/>
          <a:sy n="81" d="100"/>
        </p:scale>
        <p:origin x="-288" y="-36"/>
      </p:cViewPr>
      <p:guideLst>
        <p:guide orient="horz" pos="2160"/>
        <p:guide pos="3839"/>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4/11/2017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4/11/2017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3</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72CC83C-68DB-4CE4-9640-B5936E15552E}" type="slidenum">
              <a:rPr lang="en-US" altLang="en-US" sz="1200"/>
              <a:pPr/>
              <a:t>63</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0326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72CC83C-68DB-4CE4-9640-B5936E15552E}" type="slidenum">
              <a:rPr lang="en-US" altLang="en-US" sz="1200"/>
              <a:pPr/>
              <a:t>64</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23761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72CC83C-68DB-4CE4-9640-B5936E15552E}" type="slidenum">
              <a:rPr lang="en-US" altLang="en-US" sz="1200"/>
              <a:pPr/>
              <a:t>65</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20300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72CC83C-68DB-4CE4-9640-B5936E15552E}" type="slidenum">
              <a:rPr lang="en-US" altLang="en-US" sz="1200"/>
              <a:pPr/>
              <a:t>66</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6329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Tree>
    <p:extLst>
      <p:ext uri="{BB962C8B-B14F-4D97-AF65-F5344CB8AC3E}">
        <p14:creationId xmlns:p14="http://schemas.microsoft.com/office/powerpoint/2010/main" val="18085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319722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13</a:t>
            </a:fld>
            <a:endParaRPr lang="en-US"/>
          </a:p>
        </p:txBody>
      </p:sp>
    </p:spTree>
    <p:extLst>
      <p:ext uri="{BB962C8B-B14F-4D97-AF65-F5344CB8AC3E}">
        <p14:creationId xmlns:p14="http://schemas.microsoft.com/office/powerpoint/2010/main" val="354520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29</a:t>
            </a:fld>
            <a:endParaRPr lang="en-US"/>
          </a:p>
        </p:txBody>
      </p:sp>
    </p:spTree>
    <p:extLst>
      <p:ext uri="{BB962C8B-B14F-4D97-AF65-F5344CB8AC3E}">
        <p14:creationId xmlns:p14="http://schemas.microsoft.com/office/powerpoint/2010/main" val="2637127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356AA3E-0DB6-4D50-92E2-E6EDE82CE63C}" type="slidenum">
              <a:rPr lang="en-US" altLang="en-US" sz="1200"/>
              <a:pPr/>
              <a:t>40</a:t>
            </a:fld>
            <a:endParaRPr lang="en-US" alt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63212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29E979E-6ABF-44FE-9718-D11892F892DF}" type="slidenum">
              <a:rPr lang="en-US" altLang="en-US" sz="1200"/>
              <a:pPr/>
              <a:t>46</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1122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98BC4B8-AEDB-4770-AAE9-AE00CC63A716}" type="slidenum">
              <a:rPr lang="en-US" altLang="en-US" sz="1200"/>
              <a:pPr/>
              <a:t>57</a:t>
            </a:fld>
            <a:endParaRPr lang="en-US"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06949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98BC4B8-AEDB-4770-AAE9-AE00CC63A716}" type="slidenum">
              <a:rPr lang="en-US" altLang="en-US" sz="1200"/>
              <a:pPr/>
              <a:t>58</a:t>
            </a:fld>
            <a:endParaRPr lang="en-US"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1786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map"/>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4/11/2017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4/11/2017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162" y="228600"/>
            <a:ext cx="10360501"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162" y="2133600"/>
            <a:ext cx="507867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5986" y="2133600"/>
            <a:ext cx="5078677"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73AD797-D222-4965-A87D-4B5E06E1D87B}" type="slidenum">
              <a:rPr lang="en-US" altLang="en-US"/>
              <a:pPr/>
              <a:t>‹#›</a:t>
            </a:fld>
            <a:endParaRPr lang="en-US" altLang="en-US"/>
          </a:p>
        </p:txBody>
      </p:sp>
    </p:spTree>
    <p:extLst>
      <p:ext uri="{BB962C8B-B14F-4D97-AF65-F5344CB8AC3E}">
        <p14:creationId xmlns:p14="http://schemas.microsoft.com/office/powerpoint/2010/main" val="1263790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28600"/>
            <a:ext cx="10360501"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162" y="2133600"/>
            <a:ext cx="10360501"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162" y="4267200"/>
            <a:ext cx="10360501"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3B32783-BD61-4AE8-87BF-34FFE3C3957A}" type="slidenum">
              <a:rPr lang="en-US" altLang="en-US"/>
              <a:pPr/>
              <a:t>‹#›</a:t>
            </a:fld>
            <a:endParaRPr lang="en-US" altLang="en-US"/>
          </a:p>
        </p:txBody>
      </p:sp>
    </p:spTree>
    <p:extLst>
      <p:ext uri="{BB962C8B-B14F-4D97-AF65-F5344CB8AC3E}">
        <p14:creationId xmlns:p14="http://schemas.microsoft.com/office/powerpoint/2010/main" val="385242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4/11/2017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4/11/2017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4/11/2017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4/11/2017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4/11/2017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4/11/2017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4/11/2017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4/11/2017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4/11/2017</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n.wikipedia.org/wiki/Image:Ahmadinejad_alleged.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4/4e/Gerald_Ford.jpg"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mages.google.com/imgres?imgurl=http://g-ecx.images-amazon.com/images/G/01/ciu/b6/c4/7f73228348a0defb7877e010._AA240_.L.jpg&amp;imgrefurl=http://www.amazon.com/Nation-Risk-Full-Account/dp/0917191021&amp;h=240&amp;w=240&amp;sz=13&amp;hl=en&amp;start=2&amp;tbnid=LVmxekDQIkn_uM:&amp;tbnh=110&amp;tbnw=110&amp;prev=/images?q%3Da%2Bnation%2Bat%2Brisk%26gbv%3D2%26hl%3Den%26safe%3Dactive"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upload.wikimedia.org/wikipedia/commons/9/9f/Challenger_explosion.jpg"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upload.wikimedia.org/wikipedia/commons/3/3f/Challenger_flight_51-l_crew.jp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wu.edu/~nsarchiv/nsa/publications/DOC_readers/icread/icread.html"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en.wikipedia.org/wiki/Image:Oliver_North_mug_shot.jp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upload.wikimedia.org/wikipedia/commons/5/5d/Berlinermauer.jpg"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images.google.com/imgres?imgurl=http://blogs.usatoday.com/photos/uncategorized/2007/09/11/axxberlinwallforum.jpg&amp;imgrefurl=http://blogs.usatoday.com/oped/2007/09/post-2.html&amp;h=179&amp;w=200&amp;sz=18&amp;hl=en&amp;start=20&amp;um=1&amp;tbnid=gB7kNjoE9gapKM:&amp;tbnh=93&amp;tbnw=104&amp;prev=/images?q%3DBerlin%2Bwall%2Bfalls%26gbv%3D2%26um%3D1%26hl%3Den%26safe%3Dactiv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en.wikipedia.org/wiki/Image:Tianasquare.jpg" TargetMode="External"/><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3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d/da/Ford_signing_accord_with_Brehznev,_November_24,_1974.jp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2.jp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1.jpeg"/></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6/64/Carter_and_Ford_in_a_debate,_September_23,_1976.jp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5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9.jpg"/><Relationship Id="rId7" Type="http://schemas.openxmlformats.org/officeDocument/2006/relationships/image" Target="../media/image8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g"/></Relationships>
</file>

<file path=ppt/slides/_rels/slide58.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4.jpg"/><Relationship Id="rId5" Type="http://schemas.openxmlformats.org/officeDocument/2006/relationships/image" Target="../media/image83.jpg"/><Relationship Id="rId4" Type="http://schemas.openxmlformats.org/officeDocument/2006/relationships/image" Target="../media/image82.jpeg"/></Relationships>
</file>

<file path=ppt/slides/_rels/slide5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g"/><Relationship Id="rId1" Type="http://schemas.openxmlformats.org/officeDocument/2006/relationships/slideLayout" Target="../slideLayouts/slideLayout2.xml"/><Relationship Id="rId4" Type="http://schemas.openxmlformats.org/officeDocument/2006/relationships/image" Target="../media/image87.jp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2.jpeg"/></Relationships>
</file>

<file path=ppt/slides/_rels/slide64.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95.png"/><Relationship Id="rId4" Type="http://schemas.openxmlformats.org/officeDocument/2006/relationships/image" Target="../media/image94.pn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98.jpe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01.jpg"/><Relationship Id="rId4" Type="http://schemas.openxmlformats.org/officeDocument/2006/relationships/image" Target="../media/image100.png"/></Relationships>
</file>

<file path=ppt/slides/_rels/slide67.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4/4c/Jimmy_Carter.jpg"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12" y="1828799"/>
            <a:ext cx="10439401" cy="3048001"/>
          </a:xfrm>
        </p:spPr>
        <p:txBody>
          <a:bodyPr/>
          <a:lstStyle/>
          <a:p>
            <a:r>
              <a:rPr lang="en-US" dirty="0" smtClean="0"/>
              <a:t>Modern America: Ford to the present</a:t>
            </a:r>
            <a:br>
              <a:rPr lang="en-US" dirty="0" smtClean="0"/>
            </a:br>
            <a:endParaRPr lang="en-US" dirty="0"/>
          </a:p>
        </p:txBody>
      </p:sp>
      <p:sp>
        <p:nvSpPr>
          <p:cNvPr id="3" name="Subtitle 2"/>
          <p:cNvSpPr>
            <a:spLocks noGrp="1"/>
          </p:cNvSpPr>
          <p:nvPr>
            <p:ph type="subTitle" idx="1"/>
          </p:nvPr>
        </p:nvSpPr>
        <p:spPr/>
        <p:txBody>
          <a:bodyPr>
            <a:normAutofit/>
          </a:bodyPr>
          <a:lstStyle/>
          <a:p>
            <a:r>
              <a:rPr lang="en-US" sz="3200" dirty="0" smtClean="0"/>
              <a:t>Unit 12</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217614" y="274638"/>
            <a:ext cx="10439398" cy="792162"/>
          </a:xfrm>
        </p:spPr>
        <p:txBody>
          <a:bodyPr/>
          <a:lstStyle/>
          <a:p>
            <a:pPr eaLnBrk="1" hangingPunct="1">
              <a:defRPr/>
            </a:pPr>
            <a:r>
              <a:rPr lang="en-US" dirty="0" smtClean="0"/>
              <a:t>Domestic Problems: </a:t>
            </a:r>
            <a:endParaRPr lang="en-US" dirty="0"/>
          </a:p>
        </p:txBody>
      </p:sp>
      <p:sp>
        <p:nvSpPr>
          <p:cNvPr id="79875" name="Rectangle 3"/>
          <p:cNvSpPr>
            <a:spLocks noGrp="1" noChangeArrowheads="1"/>
          </p:cNvSpPr>
          <p:nvPr>
            <p:ph type="body" idx="1"/>
          </p:nvPr>
        </p:nvSpPr>
        <p:spPr>
          <a:xfrm>
            <a:off x="3884612" y="1600200"/>
            <a:ext cx="4953000" cy="5257800"/>
          </a:xfrm>
        </p:spPr>
        <p:txBody>
          <a:bodyPr>
            <a:normAutofit/>
          </a:bodyPr>
          <a:lstStyle/>
          <a:p>
            <a:pPr eaLnBrk="1" hangingPunct="1">
              <a:lnSpc>
                <a:spcPct val="90000"/>
              </a:lnSpc>
              <a:defRPr/>
            </a:pPr>
            <a:r>
              <a:rPr lang="en-US" sz="2800" dirty="0" smtClean="0">
                <a:solidFill>
                  <a:schemeClr val="tx2"/>
                </a:solidFill>
              </a:rPr>
              <a:t>Disaster </a:t>
            </a:r>
            <a:r>
              <a:rPr lang="en-US" sz="2800" dirty="0">
                <a:solidFill>
                  <a:schemeClr val="tx2"/>
                </a:solidFill>
              </a:rPr>
              <a:t>at </a:t>
            </a:r>
            <a:r>
              <a:rPr lang="en-US" sz="2800" b="1" i="1" dirty="0">
                <a:solidFill>
                  <a:srgbClr val="00B0F0"/>
                </a:solidFill>
              </a:rPr>
              <a:t>3 Mile</a:t>
            </a:r>
            <a:r>
              <a:rPr lang="en-US" sz="2800" dirty="0">
                <a:solidFill>
                  <a:srgbClr val="00B0F0"/>
                </a:solidFill>
              </a:rPr>
              <a:t> </a:t>
            </a:r>
            <a:r>
              <a:rPr lang="en-US" sz="2800" b="1" i="1" dirty="0">
                <a:solidFill>
                  <a:srgbClr val="00B0F0"/>
                </a:solidFill>
              </a:rPr>
              <a:t>Island</a:t>
            </a:r>
            <a:r>
              <a:rPr lang="en-US" sz="2800" dirty="0">
                <a:solidFill>
                  <a:srgbClr val="00B0F0"/>
                </a:solidFill>
              </a:rPr>
              <a:t> </a:t>
            </a:r>
            <a:r>
              <a:rPr lang="en-US" sz="2800" dirty="0">
                <a:solidFill>
                  <a:schemeClr val="tx2"/>
                </a:solidFill>
              </a:rPr>
              <a:t>(Harrisburg, PA) in 1979 caused the evacuation of 100,000 </a:t>
            </a:r>
            <a:r>
              <a:rPr lang="en-US" sz="2800" dirty="0" smtClean="0">
                <a:solidFill>
                  <a:schemeClr val="tx2"/>
                </a:solidFill>
              </a:rPr>
              <a:t>people</a:t>
            </a:r>
          </a:p>
          <a:p>
            <a:pPr lvl="1">
              <a:lnSpc>
                <a:spcPct val="100000"/>
              </a:lnSpc>
              <a:spcBef>
                <a:spcPts val="0"/>
              </a:spcBef>
            </a:pPr>
            <a:r>
              <a:rPr lang="en-US" b="1" dirty="0" smtClean="0"/>
              <a:t>A cooling </a:t>
            </a:r>
            <a:r>
              <a:rPr lang="en-US" b="1" dirty="0"/>
              <a:t>malfunction caused part of the core to </a:t>
            </a:r>
            <a:r>
              <a:rPr lang="en-US" b="1" dirty="0" smtClean="0"/>
              <a:t>melt.</a:t>
            </a:r>
            <a:endParaRPr lang="en-US" dirty="0"/>
          </a:p>
          <a:p>
            <a:pPr lvl="1">
              <a:lnSpc>
                <a:spcPct val="100000"/>
              </a:lnSpc>
              <a:spcBef>
                <a:spcPts val="0"/>
              </a:spcBef>
            </a:pPr>
            <a:r>
              <a:rPr lang="en-US" b="1" dirty="0"/>
              <a:t>Some radioactive gas was released a couple of days after the accident, but not enough to cause any </a:t>
            </a:r>
            <a:r>
              <a:rPr lang="en-US" b="1" dirty="0" smtClean="0"/>
              <a:t>issues for locals.</a:t>
            </a:r>
            <a:endParaRPr lang="en-US" dirty="0"/>
          </a:p>
          <a:p>
            <a:pPr lvl="1">
              <a:lnSpc>
                <a:spcPct val="100000"/>
              </a:lnSpc>
              <a:spcBef>
                <a:spcPts val="0"/>
              </a:spcBef>
            </a:pPr>
            <a:r>
              <a:rPr lang="en-US" b="1" dirty="0"/>
              <a:t>There were no injuries or adverse health effects from the Three Mile Island accident</a:t>
            </a:r>
            <a:r>
              <a:rPr lang="en-US" b="1" dirty="0" smtClean="0"/>
              <a:t>.</a:t>
            </a:r>
          </a:p>
          <a:p>
            <a:pPr lvl="1">
              <a:lnSpc>
                <a:spcPct val="100000"/>
              </a:lnSpc>
              <a:spcBef>
                <a:spcPts val="0"/>
              </a:spcBef>
            </a:pPr>
            <a:r>
              <a:rPr lang="en-US" b="1" dirty="0" smtClean="0"/>
              <a:t>This caused much fear throughout the nation</a:t>
            </a:r>
            <a:endParaRPr lang="en-US" dirty="0"/>
          </a:p>
          <a:p>
            <a:pPr lvl="1">
              <a:defRPr/>
            </a:pPr>
            <a:endParaRPr lang="en-US" sz="2400" dirty="0">
              <a:solidFill>
                <a:schemeClr val="tx2"/>
              </a:solidFill>
            </a:endParaRPr>
          </a:p>
        </p:txBody>
      </p:sp>
      <p:pic>
        <p:nvPicPr>
          <p:cNvPr id="15364" name="Picture 5" descr="Three Mile Is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572603"/>
            <a:ext cx="3648073" cy="528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625" y="1981200"/>
            <a:ext cx="2924177" cy="2924177"/>
          </a:xfrm>
          <a:prstGeom prst="rect">
            <a:avLst/>
          </a:prstGeom>
        </p:spPr>
      </p:pic>
    </p:spTree>
    <p:extLst>
      <p:ext uri="{BB962C8B-B14F-4D97-AF65-F5344CB8AC3E}">
        <p14:creationId xmlns:p14="http://schemas.microsoft.com/office/powerpoint/2010/main" val="34846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ipe(down)">
                                      <p:cBhvr>
                                        <p:cTn id="7" dur="500"/>
                                        <p:tgtEl>
                                          <p:spTgt spid="7987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9875">
                                            <p:txEl>
                                              <p:pRg st="1" end="1"/>
                                            </p:txEl>
                                          </p:spTgt>
                                        </p:tgtEl>
                                        <p:attrNameLst>
                                          <p:attrName>style.visibility</p:attrName>
                                        </p:attrNameLst>
                                      </p:cBhvr>
                                      <p:to>
                                        <p:strVal val="visible"/>
                                      </p:to>
                                    </p:set>
                                    <p:animEffect transition="in" filter="wipe(down)">
                                      <p:cBhvr>
                                        <p:cTn id="10" dur="500"/>
                                        <p:tgtEl>
                                          <p:spTgt spid="7987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9875">
                                            <p:txEl>
                                              <p:pRg st="2" end="2"/>
                                            </p:txEl>
                                          </p:spTgt>
                                        </p:tgtEl>
                                        <p:attrNameLst>
                                          <p:attrName>style.visibility</p:attrName>
                                        </p:attrNameLst>
                                      </p:cBhvr>
                                      <p:to>
                                        <p:strVal val="visible"/>
                                      </p:to>
                                    </p:set>
                                    <p:animEffect transition="in" filter="wipe(down)">
                                      <p:cBhvr>
                                        <p:cTn id="13" dur="500"/>
                                        <p:tgtEl>
                                          <p:spTgt spid="7987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9875">
                                            <p:txEl>
                                              <p:pRg st="3" end="3"/>
                                            </p:txEl>
                                          </p:spTgt>
                                        </p:tgtEl>
                                        <p:attrNameLst>
                                          <p:attrName>style.visibility</p:attrName>
                                        </p:attrNameLst>
                                      </p:cBhvr>
                                      <p:to>
                                        <p:strVal val="visible"/>
                                      </p:to>
                                    </p:set>
                                    <p:animEffect transition="in" filter="wipe(down)">
                                      <p:cBhvr>
                                        <p:cTn id="16" dur="500"/>
                                        <p:tgtEl>
                                          <p:spTgt spid="7987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9875">
                                            <p:txEl>
                                              <p:pRg st="4" end="4"/>
                                            </p:txEl>
                                          </p:spTgt>
                                        </p:tgtEl>
                                        <p:attrNameLst>
                                          <p:attrName>style.visibility</p:attrName>
                                        </p:attrNameLst>
                                      </p:cBhvr>
                                      <p:to>
                                        <p:strVal val="visible"/>
                                      </p:to>
                                    </p:set>
                                    <p:animEffect transition="in" filter="wipe(down)">
                                      <p:cBhvr>
                                        <p:cTn id="19" dur="500"/>
                                        <p:tgtEl>
                                          <p:spTgt spid="7987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5" presetClass="entr" presetSubtype="0" fill="hold" nodeType="clickEffect">
                                  <p:stCondLst>
                                    <p:cond delay="0"/>
                                  </p:stCondLst>
                                  <p:childTnLst>
                                    <p:set>
                                      <p:cBhvr>
                                        <p:cTn id="23" dur="1" fill="hold">
                                          <p:stCondLst>
                                            <p:cond delay="0"/>
                                          </p:stCondLst>
                                        </p:cTn>
                                        <p:tgtEl>
                                          <p:spTgt spid="15364"/>
                                        </p:tgtEl>
                                        <p:attrNameLst>
                                          <p:attrName>style.visibility</p:attrName>
                                        </p:attrNameLst>
                                      </p:cBhvr>
                                      <p:to>
                                        <p:strVal val="visible"/>
                                      </p:to>
                                    </p:set>
                                    <p:animEffect transition="in" filter="fade">
                                      <p:cBhvr>
                                        <p:cTn id="24" dur="2000"/>
                                        <p:tgtEl>
                                          <p:spTgt spid="15364"/>
                                        </p:tgtEl>
                                      </p:cBhvr>
                                    </p:animEffect>
                                    <p:anim calcmode="lin" valueType="num">
                                      <p:cBhvr>
                                        <p:cTn id="25" dur="2000" fill="hold"/>
                                        <p:tgtEl>
                                          <p:spTgt spid="15364"/>
                                        </p:tgtEl>
                                        <p:attrNameLst>
                                          <p:attrName>style.rotation</p:attrName>
                                        </p:attrNameLst>
                                      </p:cBhvr>
                                      <p:tavLst>
                                        <p:tav tm="0">
                                          <p:val>
                                            <p:fltVal val="720"/>
                                          </p:val>
                                        </p:tav>
                                        <p:tav tm="100000">
                                          <p:val>
                                            <p:fltVal val="0"/>
                                          </p:val>
                                        </p:tav>
                                      </p:tavLst>
                                    </p:anim>
                                    <p:anim calcmode="lin" valueType="num">
                                      <p:cBhvr>
                                        <p:cTn id="26" dur="2000" fill="hold"/>
                                        <p:tgtEl>
                                          <p:spTgt spid="15364"/>
                                        </p:tgtEl>
                                        <p:attrNameLst>
                                          <p:attrName>ppt_h</p:attrName>
                                        </p:attrNameLst>
                                      </p:cBhvr>
                                      <p:tavLst>
                                        <p:tav tm="0">
                                          <p:val>
                                            <p:fltVal val="0"/>
                                          </p:val>
                                        </p:tav>
                                        <p:tav tm="100000">
                                          <p:val>
                                            <p:strVal val="#ppt_h"/>
                                          </p:val>
                                        </p:tav>
                                      </p:tavLst>
                                    </p:anim>
                                    <p:anim calcmode="lin" valueType="num">
                                      <p:cBhvr>
                                        <p:cTn id="27" dur="2000" fill="hold"/>
                                        <p:tgtEl>
                                          <p:spTgt spid="1536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0"/>
            <a:ext cx="10134600" cy="990600"/>
          </a:xfrm>
        </p:spPr>
        <p:txBody>
          <a:bodyPr>
            <a:normAutofit/>
          </a:bodyPr>
          <a:lstStyle/>
          <a:p>
            <a:pPr>
              <a:defRPr/>
            </a:pPr>
            <a:r>
              <a:rPr lang="en-US" dirty="0"/>
              <a:t>Domestic Problems: </a:t>
            </a:r>
          </a:p>
        </p:txBody>
      </p:sp>
      <p:pic>
        <p:nvPicPr>
          <p:cNvPr id="4" name="Content Placeholder 3" descr="photo-child-i-want-to-liv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89012" y="939800"/>
            <a:ext cx="3048000" cy="4064000"/>
          </a:xfrm>
        </p:spPr>
      </p:pic>
      <p:pic>
        <p:nvPicPr>
          <p:cNvPr id="5" name="Picture 4" descr="photo-governments-at-od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2794000"/>
            <a:ext cx="3048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903412" y="4953000"/>
            <a:ext cx="2667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6000">
                <a:solidFill>
                  <a:srgbClr val="000000"/>
                </a:solidFill>
              </a:rPr>
              <a:t>Love Canal</a:t>
            </a:r>
          </a:p>
        </p:txBody>
      </p:sp>
      <p:sp>
        <p:nvSpPr>
          <p:cNvPr id="7" name="TextBox 6"/>
          <p:cNvSpPr txBox="1">
            <a:spLocks noChangeArrowheads="1"/>
          </p:cNvSpPr>
          <p:nvPr/>
        </p:nvSpPr>
        <p:spPr bwMode="auto">
          <a:xfrm>
            <a:off x="5332412" y="990600"/>
            <a:ext cx="495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a:t>Toxic chemicals dumped into a canal that was covered with dirt.  Houses were later built here.  Many people got sick.</a:t>
            </a:r>
          </a:p>
        </p:txBody>
      </p:sp>
      <p:sp>
        <p:nvSpPr>
          <p:cNvPr id="8" name="TextBox 7"/>
          <p:cNvSpPr txBox="1">
            <a:spLocks noChangeArrowheads="1"/>
          </p:cNvSpPr>
          <p:nvPr/>
        </p:nvSpPr>
        <p:spPr bwMode="auto">
          <a:xfrm>
            <a:off x="7847012" y="3200401"/>
            <a:ext cx="2590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a:t>The government finally bought out people’s homes and relocated them in 1979.</a:t>
            </a:r>
          </a:p>
        </p:txBody>
      </p:sp>
    </p:spTree>
    <p:extLst>
      <p:ext uri="{BB962C8B-B14F-4D97-AF65-F5344CB8AC3E}">
        <p14:creationId xmlns:p14="http://schemas.microsoft.com/office/powerpoint/2010/main" val="244776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 calcmode="lin" valueType="num">
                                      <p:cBhvr>
                                        <p:cTn id="2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eaLnBrk="1" hangingPunct="1">
              <a:defRPr/>
            </a:pPr>
            <a:r>
              <a:rPr lang="en-US" dirty="0" smtClean="0"/>
              <a:t>Domestic affairs:  </a:t>
            </a:r>
          </a:p>
        </p:txBody>
      </p:sp>
      <p:sp>
        <p:nvSpPr>
          <p:cNvPr id="80899" name="Rectangle 3"/>
          <p:cNvSpPr>
            <a:spLocks noGrp="1" noChangeArrowheads="1"/>
          </p:cNvSpPr>
          <p:nvPr>
            <p:ph type="body" idx="1"/>
          </p:nvPr>
        </p:nvSpPr>
        <p:spPr>
          <a:xfrm>
            <a:off x="6627812" y="1600200"/>
            <a:ext cx="5181600" cy="5029200"/>
          </a:xfrm>
        </p:spPr>
        <p:txBody>
          <a:bodyPr>
            <a:normAutofit/>
          </a:bodyPr>
          <a:lstStyle/>
          <a:p>
            <a:pPr eaLnBrk="1" hangingPunct="1">
              <a:lnSpc>
                <a:spcPct val="90000"/>
              </a:lnSpc>
              <a:defRPr/>
            </a:pPr>
            <a:r>
              <a:rPr lang="en-US" sz="2800" dirty="0">
                <a:solidFill>
                  <a:schemeClr val="tx2"/>
                </a:solidFill>
              </a:rPr>
              <a:t>More people from the north and northeast (the </a:t>
            </a:r>
            <a:r>
              <a:rPr lang="en-US" sz="2800" b="1" u="sng" dirty="0" err="1">
                <a:solidFill>
                  <a:schemeClr val="tx2"/>
                </a:solidFill>
              </a:rPr>
              <a:t>RustBelt</a:t>
            </a:r>
            <a:r>
              <a:rPr lang="en-US" sz="2800" dirty="0">
                <a:solidFill>
                  <a:schemeClr val="tx2"/>
                </a:solidFill>
              </a:rPr>
              <a:t>) began a migration to the southern regions of the country known as the </a:t>
            </a:r>
            <a:r>
              <a:rPr lang="en-US" sz="2800" b="1" i="1" u="sng" dirty="0" err="1">
                <a:solidFill>
                  <a:schemeClr val="tx2"/>
                </a:solidFill>
              </a:rPr>
              <a:t>SunBelt</a:t>
            </a:r>
            <a:r>
              <a:rPr lang="en-US" sz="2800" b="1" i="1" u="sng" dirty="0">
                <a:solidFill>
                  <a:schemeClr val="tx2"/>
                </a:solidFill>
              </a:rPr>
              <a:t> </a:t>
            </a:r>
            <a:r>
              <a:rPr lang="en-US" sz="2800" dirty="0">
                <a:solidFill>
                  <a:schemeClr val="tx2"/>
                </a:solidFill>
              </a:rPr>
              <a:t>in the late 1970’s</a:t>
            </a:r>
            <a:r>
              <a:rPr lang="en-US" sz="2800" dirty="0" smtClean="0">
                <a:solidFill>
                  <a:schemeClr val="tx2"/>
                </a:solidFill>
              </a:rPr>
              <a:t>.</a:t>
            </a:r>
            <a:endParaRPr lang="en-US" sz="2800" dirty="0">
              <a:solidFill>
                <a:schemeClr val="tx2"/>
              </a:solidFill>
            </a:endParaRPr>
          </a:p>
        </p:txBody>
      </p:sp>
      <p:pic>
        <p:nvPicPr>
          <p:cNvPr id="17412" name="Picture 5" descr="http://www.fanniemaefoundation.org/programs/images/Sunbelt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1981199"/>
            <a:ext cx="6038850" cy="467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09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7614" y="274638"/>
            <a:ext cx="9753600" cy="639762"/>
          </a:xfrm>
        </p:spPr>
        <p:txBody>
          <a:bodyPr>
            <a:normAutofit fontScale="90000"/>
          </a:bodyPr>
          <a:lstStyle/>
          <a:p>
            <a:r>
              <a:rPr lang="en-US" dirty="0" smtClean="0"/>
              <a:t>Foreign Issues/Policy</a:t>
            </a:r>
            <a:endParaRPr lang="en-US" dirty="0"/>
          </a:p>
        </p:txBody>
      </p:sp>
      <p:sp>
        <p:nvSpPr>
          <p:cNvPr id="2" name="TextBox 1"/>
          <p:cNvSpPr txBox="1"/>
          <p:nvPr/>
        </p:nvSpPr>
        <p:spPr>
          <a:xfrm>
            <a:off x="0" y="1143000"/>
            <a:ext cx="12038012" cy="2880789"/>
          </a:xfrm>
          <a:prstGeom prst="rect">
            <a:avLst/>
          </a:prstGeom>
          <a:noFill/>
        </p:spPr>
        <p:txBody>
          <a:bodyPr wrap="square" rtlCol="0">
            <a:spAutoFit/>
          </a:bodyPr>
          <a:lstStyle/>
          <a:p>
            <a:pPr marL="285750" indent="-285750">
              <a:lnSpc>
                <a:spcPct val="90000"/>
              </a:lnSpc>
              <a:buFont typeface="Arial" panose="020B0604020202020204" pitchFamily="34" charset="0"/>
              <a:buChar char="•"/>
              <a:defRPr/>
            </a:pPr>
            <a:r>
              <a:rPr lang="en-US" sz="2800" dirty="0" smtClean="0">
                <a:solidFill>
                  <a:schemeClr val="tx2"/>
                </a:solidFill>
              </a:rPr>
              <a:t>Carter negotiated the </a:t>
            </a:r>
            <a:r>
              <a:rPr lang="en-US" sz="2800" b="1" u="sng" dirty="0" smtClean="0">
                <a:solidFill>
                  <a:schemeClr val="tx2"/>
                </a:solidFill>
              </a:rPr>
              <a:t>SALT II</a:t>
            </a:r>
            <a:r>
              <a:rPr lang="en-US" sz="2800" dirty="0" smtClean="0">
                <a:solidFill>
                  <a:schemeClr val="tx2"/>
                </a:solidFill>
              </a:rPr>
              <a:t> (Strategic Arms Limitations Treaty) </a:t>
            </a:r>
            <a:r>
              <a:rPr lang="en-US" sz="2800" b="1" u="sng" dirty="0" smtClean="0">
                <a:solidFill>
                  <a:schemeClr val="tx2"/>
                </a:solidFill>
              </a:rPr>
              <a:t>Treaty</a:t>
            </a:r>
            <a:r>
              <a:rPr lang="en-US" sz="2800" dirty="0" smtClean="0">
                <a:solidFill>
                  <a:schemeClr val="tx2"/>
                </a:solidFill>
              </a:rPr>
              <a:t> , but Congress refused to sign off on it following the Soviet Union’s invasion of Afghanistan.</a:t>
            </a:r>
          </a:p>
          <a:p>
            <a:pPr>
              <a:buFont typeface="Wingdings" pitchFamily="2" charset="2"/>
              <a:buChar char="§"/>
              <a:defRPr/>
            </a:pPr>
            <a:r>
              <a:rPr lang="en-US" sz="2800" dirty="0" smtClean="0">
                <a:solidFill>
                  <a:schemeClr val="tx2"/>
                </a:solidFill>
              </a:rPr>
              <a:t> Carter negotiated </a:t>
            </a:r>
            <a:r>
              <a:rPr lang="en-US" sz="2800" dirty="0">
                <a:solidFill>
                  <a:schemeClr val="tx2"/>
                </a:solidFill>
              </a:rPr>
              <a:t>the </a:t>
            </a:r>
            <a:r>
              <a:rPr lang="en-US" sz="2800" b="1" i="1" u="sng" dirty="0">
                <a:solidFill>
                  <a:schemeClr val="tx2"/>
                </a:solidFill>
              </a:rPr>
              <a:t>Camp</a:t>
            </a:r>
            <a:r>
              <a:rPr lang="en-US" sz="2800" u="sng" dirty="0">
                <a:solidFill>
                  <a:schemeClr val="tx2"/>
                </a:solidFill>
              </a:rPr>
              <a:t> </a:t>
            </a:r>
            <a:r>
              <a:rPr lang="en-US" sz="2800" b="1" i="1" u="sng" dirty="0">
                <a:solidFill>
                  <a:schemeClr val="tx2"/>
                </a:solidFill>
              </a:rPr>
              <a:t>David Accords</a:t>
            </a:r>
            <a:r>
              <a:rPr lang="en-US" sz="2800" b="1" i="1" u="sng" dirty="0">
                <a:solidFill>
                  <a:srgbClr val="FFFF00"/>
                </a:solidFill>
              </a:rPr>
              <a:t>:</a:t>
            </a:r>
            <a:r>
              <a:rPr lang="en-US" sz="2800" dirty="0">
                <a:solidFill>
                  <a:srgbClr val="FFFF00"/>
                </a:solidFill>
              </a:rPr>
              <a:t> </a:t>
            </a:r>
            <a:r>
              <a:rPr lang="en-US" sz="2800" dirty="0">
                <a:solidFill>
                  <a:schemeClr val="tx2"/>
                </a:solidFill>
              </a:rPr>
              <a:t>a peace treaty between </a:t>
            </a:r>
            <a:r>
              <a:rPr lang="en-US" sz="2800" b="1" dirty="0">
                <a:solidFill>
                  <a:schemeClr val="tx2"/>
                </a:solidFill>
              </a:rPr>
              <a:t>Anwar Sadat</a:t>
            </a:r>
            <a:r>
              <a:rPr lang="en-US" sz="2800" dirty="0">
                <a:solidFill>
                  <a:schemeClr val="tx2"/>
                </a:solidFill>
              </a:rPr>
              <a:t> of Egypt and </a:t>
            </a:r>
            <a:r>
              <a:rPr lang="en-US" sz="2800" b="1" dirty="0">
                <a:solidFill>
                  <a:schemeClr val="tx2"/>
                </a:solidFill>
              </a:rPr>
              <a:t>Menachem Begin</a:t>
            </a:r>
            <a:r>
              <a:rPr lang="en-US" sz="2800" dirty="0">
                <a:solidFill>
                  <a:schemeClr val="tx2"/>
                </a:solidFill>
              </a:rPr>
              <a:t> of Israel.</a:t>
            </a:r>
          </a:p>
          <a:p>
            <a:pPr lvl="1">
              <a:buFont typeface="Wingdings" pitchFamily="2" charset="2"/>
              <a:buChar char="§"/>
              <a:defRPr/>
            </a:pPr>
            <a:r>
              <a:rPr lang="en-US" sz="2800" dirty="0">
                <a:solidFill>
                  <a:schemeClr val="tx2"/>
                </a:solidFill>
              </a:rPr>
              <a:t>Brought peace to the ____________.</a:t>
            </a:r>
          </a:p>
          <a:p>
            <a:pPr marL="285750" indent="-285750">
              <a:lnSpc>
                <a:spcPct val="90000"/>
              </a:lnSpc>
              <a:buFont typeface="Arial" panose="020B0604020202020204" pitchFamily="34" charset="0"/>
              <a:buChar char="•"/>
              <a:defRPr/>
            </a:pPr>
            <a:endParaRPr lang="en-US" sz="2400" dirty="0"/>
          </a:p>
        </p:txBody>
      </p:sp>
      <p:pic>
        <p:nvPicPr>
          <p:cNvPr id="5" name="Picture 3" descr="Image:Begin, Carter and Sadat at Camp David 19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212" y="3276600"/>
            <a:ext cx="49807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37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2412" y="2971800"/>
            <a:ext cx="8915400" cy="533400"/>
          </a:xfrm>
        </p:spPr>
        <p:txBody>
          <a:bodyPr>
            <a:normAutofit fontScale="90000"/>
          </a:bodyPr>
          <a:lstStyle/>
          <a:p>
            <a:pPr eaLnBrk="1" hangingPunct="1">
              <a:defRPr/>
            </a:pPr>
            <a:r>
              <a:rPr lang="en-US" sz="3600" dirty="0"/>
              <a:t>Shah of Iran        Ayatollah Khomeini </a:t>
            </a:r>
          </a:p>
        </p:txBody>
      </p:sp>
      <p:pic>
        <p:nvPicPr>
          <p:cNvPr id="12291" name="Picture 3" descr="shah-in-unifor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32013" y="3470276"/>
            <a:ext cx="2562225" cy="3387725"/>
          </a:xfrm>
          <a:noFill/>
          <a:extLst>
            <a:ext uri="{909E8E84-426E-40DD-AFC4-6F175D3DCCD1}">
              <a14:hiddenFill xmlns:a14="http://schemas.microsoft.com/office/drawing/2010/main">
                <a:solidFill>
                  <a:srgbClr val="FFFFFF"/>
                </a:solidFill>
              </a14:hiddenFill>
            </a:ext>
          </a:extLst>
        </p:spPr>
      </p:pic>
      <p:pic>
        <p:nvPicPr>
          <p:cNvPr id="12292" name="Picture 4" descr="Khomeini"/>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75413" y="3522664"/>
            <a:ext cx="2849563" cy="3335337"/>
          </a:xfrm>
          <a:noFill/>
          <a:extLst>
            <a:ext uri="{909E8E84-426E-40DD-AFC4-6F175D3DCCD1}">
              <a14:hiddenFill xmlns:a14="http://schemas.microsoft.com/office/drawing/2010/main">
                <a:solidFill>
                  <a:srgbClr val="FFFFFF"/>
                </a:solidFill>
              </a14:hiddenFill>
            </a:ext>
          </a:extLst>
        </p:spPr>
      </p:pic>
      <p:sp>
        <p:nvSpPr>
          <p:cNvPr id="12293" name="Rectangle 6"/>
          <p:cNvSpPr>
            <a:spLocks noChangeArrowheads="1"/>
          </p:cNvSpPr>
          <p:nvPr/>
        </p:nvSpPr>
        <p:spPr bwMode="auto">
          <a:xfrm>
            <a:off x="1522412" y="685801"/>
            <a:ext cx="914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a:defRPr>
                <a:solidFill>
                  <a:schemeClr val="tx1"/>
                </a:solidFill>
                <a:latin typeface="Tahoma" panose="020B0604030504040204" pitchFamily="34" charset="0"/>
              </a:defRPr>
            </a:lvl1pPr>
            <a:lvl2pPr marL="838200" indent="-38100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buFont typeface="Arial" panose="020B0604020202020204" pitchFamily="34" charset="0"/>
              <a:buChar char="•"/>
            </a:pPr>
            <a:r>
              <a:rPr lang="en-US" altLang="en-US" sz="2800">
                <a:solidFill>
                  <a:schemeClr val="tx2"/>
                </a:solidFill>
              </a:rPr>
              <a:t>An </a:t>
            </a:r>
            <a:r>
              <a:rPr lang="en-US" altLang="en-US" sz="2800">
                <a:solidFill>
                  <a:srgbClr val="00B0F0"/>
                </a:solidFill>
              </a:rPr>
              <a:t>Islamic Revolution </a:t>
            </a:r>
            <a:r>
              <a:rPr lang="en-US" altLang="en-US" sz="2800">
                <a:solidFill>
                  <a:schemeClr val="tx2"/>
                </a:solidFill>
              </a:rPr>
              <a:t>took place in Iran in 1979</a:t>
            </a:r>
          </a:p>
          <a:p>
            <a:pPr lvl="1">
              <a:buFont typeface="Arial" panose="020B0604020202020204" pitchFamily="34" charset="0"/>
              <a:buChar char="•"/>
            </a:pPr>
            <a:r>
              <a:rPr lang="en-US" altLang="en-US" sz="2800">
                <a:solidFill>
                  <a:srgbClr val="FFFF00"/>
                </a:solidFill>
              </a:rPr>
              <a:t>The US supported the Shah</a:t>
            </a:r>
            <a:r>
              <a:rPr lang="en-US" altLang="en-US" sz="2800">
                <a:solidFill>
                  <a:schemeClr val="tx2"/>
                </a:solidFill>
              </a:rPr>
              <a:t> (who had cancer and came to an American hospital for treatment), but </a:t>
            </a:r>
            <a:r>
              <a:rPr lang="en-US" altLang="en-US" sz="2800">
                <a:solidFill>
                  <a:srgbClr val="FFFF00"/>
                </a:solidFill>
              </a:rPr>
              <a:t>Ayatollah Khomeini</a:t>
            </a:r>
            <a:r>
              <a:rPr lang="en-US" altLang="en-US" sz="2800">
                <a:solidFill>
                  <a:schemeClr val="tx2"/>
                </a:solidFill>
              </a:rPr>
              <a:t>, </a:t>
            </a:r>
            <a:r>
              <a:rPr lang="en-US" altLang="en-US" sz="2800" u="sng">
                <a:solidFill>
                  <a:schemeClr val="tx2"/>
                </a:solidFill>
              </a:rPr>
              <a:t>became Iran’s fundamentalist leader</a:t>
            </a:r>
          </a:p>
        </p:txBody>
      </p:sp>
      <p:sp>
        <p:nvSpPr>
          <p:cNvPr id="12294" name="Rectangle 7"/>
          <p:cNvSpPr>
            <a:spLocks noChangeArrowheads="1"/>
          </p:cNvSpPr>
          <p:nvPr/>
        </p:nvSpPr>
        <p:spPr bwMode="auto">
          <a:xfrm>
            <a:off x="1979612" y="0"/>
            <a:ext cx="7467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400"/>
              <a:t>Iranian Hostage Crisis</a:t>
            </a:r>
          </a:p>
        </p:txBody>
      </p:sp>
    </p:spTree>
    <p:extLst>
      <p:ext uri="{BB962C8B-B14F-4D97-AF65-F5344CB8AC3E}">
        <p14:creationId xmlns:p14="http://schemas.microsoft.com/office/powerpoint/2010/main" val="13942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fade">
                                      <p:cBhvr>
                                        <p:cTn id="7" dur="2000"/>
                                        <p:tgtEl>
                                          <p:spTgt spid="1229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3">
                                            <p:txEl>
                                              <p:pRg st="1" end="1"/>
                                            </p:txEl>
                                          </p:spTgt>
                                        </p:tgtEl>
                                        <p:attrNameLst>
                                          <p:attrName>style.visibility</p:attrName>
                                        </p:attrNameLst>
                                      </p:cBhvr>
                                      <p:to>
                                        <p:strVal val="visible"/>
                                      </p:to>
                                    </p:set>
                                    <p:animEffect transition="in" filter="fade">
                                      <p:cBhvr>
                                        <p:cTn id="10" dur="2000"/>
                                        <p:tgtEl>
                                          <p:spTgt spid="1229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8914"/>
                                        </p:tgtEl>
                                        <p:attrNameLst>
                                          <p:attrName>style.visibility</p:attrName>
                                        </p:attrNameLst>
                                      </p:cBhvr>
                                      <p:to>
                                        <p:strVal val="visible"/>
                                      </p:to>
                                    </p:set>
                                    <p:anim from="(-#ppt_w/2)" to="(#ppt_x)" calcmode="lin" valueType="num">
                                      <p:cBhvr>
                                        <p:cTn id="15" dur="600" fill="hold">
                                          <p:stCondLst>
                                            <p:cond delay="0"/>
                                          </p:stCondLst>
                                        </p:cTn>
                                        <p:tgtEl>
                                          <p:spTgt spid="38914"/>
                                        </p:tgtEl>
                                        <p:attrNameLst>
                                          <p:attrName>ppt_x</p:attrName>
                                        </p:attrNameLst>
                                      </p:cBhvr>
                                    </p:anim>
                                    <p:anim from="0" to="-1.0" calcmode="lin" valueType="num">
                                      <p:cBhvr>
                                        <p:cTn id="16" dur="200" decel="50000" autoRev="1" fill="hold">
                                          <p:stCondLst>
                                            <p:cond delay="600"/>
                                          </p:stCondLst>
                                        </p:cTn>
                                        <p:tgtEl>
                                          <p:spTgt spid="38914"/>
                                        </p:tgtEl>
                                        <p:attrNameLst>
                                          <p:attrName>xshear</p:attrName>
                                        </p:attrNameLst>
                                      </p:cBhvr>
                                    </p:anim>
                                    <p:animScale>
                                      <p:cBhvr>
                                        <p:cTn id="17" dur="200" decel="100000" autoRev="1" fill="hold">
                                          <p:stCondLst>
                                            <p:cond delay="600"/>
                                          </p:stCondLst>
                                        </p:cTn>
                                        <p:tgtEl>
                                          <p:spTgt spid="38914"/>
                                        </p:tgtEl>
                                      </p:cBhvr>
                                      <p:from x="100000" y="100000"/>
                                      <p:to x="80000" y="100000"/>
                                    </p:animScale>
                                    <p:anim by="(#ppt_h/3+#ppt_w*0.1)" calcmode="lin" valueType="num">
                                      <p:cBhvr additive="sum">
                                        <p:cTn id="18" dur="200" decel="100000" autoRev="1" fill="hold">
                                          <p:stCondLst>
                                            <p:cond delay="600"/>
                                          </p:stCondLst>
                                        </p:cTn>
                                        <p:tgtEl>
                                          <p:spTgt spid="38914"/>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2291"/>
                                        </p:tgtEl>
                                        <p:attrNameLst>
                                          <p:attrName>style.visibility</p:attrName>
                                        </p:attrNameLst>
                                      </p:cBhvr>
                                      <p:to>
                                        <p:strVal val="visible"/>
                                      </p:to>
                                    </p:set>
                                    <p:animEffect transition="in" filter="fade">
                                      <p:cBhvr>
                                        <p:cTn id="23" dur="2000"/>
                                        <p:tgtEl>
                                          <p:spTgt spid="12291"/>
                                        </p:tgtEl>
                                      </p:cBhvr>
                                    </p:animEffect>
                                    <p:anim calcmode="lin" valueType="num">
                                      <p:cBhvr>
                                        <p:cTn id="24" dur="2000" fill="hold"/>
                                        <p:tgtEl>
                                          <p:spTgt spid="12291"/>
                                        </p:tgtEl>
                                        <p:attrNameLst>
                                          <p:attrName>style.rotation</p:attrName>
                                        </p:attrNameLst>
                                      </p:cBhvr>
                                      <p:tavLst>
                                        <p:tav tm="0">
                                          <p:val>
                                            <p:fltVal val="720"/>
                                          </p:val>
                                        </p:tav>
                                        <p:tav tm="100000">
                                          <p:val>
                                            <p:fltVal val="0"/>
                                          </p:val>
                                        </p:tav>
                                      </p:tavLst>
                                    </p:anim>
                                    <p:anim calcmode="lin" valueType="num">
                                      <p:cBhvr>
                                        <p:cTn id="25" dur="2000" fill="hold"/>
                                        <p:tgtEl>
                                          <p:spTgt spid="12291"/>
                                        </p:tgtEl>
                                        <p:attrNameLst>
                                          <p:attrName>ppt_h</p:attrName>
                                        </p:attrNameLst>
                                      </p:cBhvr>
                                      <p:tavLst>
                                        <p:tav tm="0">
                                          <p:val>
                                            <p:fltVal val="0"/>
                                          </p:val>
                                        </p:tav>
                                        <p:tav tm="100000">
                                          <p:val>
                                            <p:strVal val="#ppt_h"/>
                                          </p:val>
                                        </p:tav>
                                      </p:tavLst>
                                    </p:anim>
                                    <p:anim calcmode="lin" valueType="num">
                                      <p:cBhvr>
                                        <p:cTn id="26" dur="2000" fill="hold"/>
                                        <p:tgtEl>
                                          <p:spTgt spid="12291"/>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2292"/>
                                        </p:tgtEl>
                                        <p:attrNameLst>
                                          <p:attrName>style.visibility</p:attrName>
                                        </p:attrNameLst>
                                      </p:cBhvr>
                                      <p:to>
                                        <p:strVal val="visible"/>
                                      </p:to>
                                    </p:set>
                                    <p:anim calcmode="lin" valueType="num">
                                      <p:cBhvr>
                                        <p:cTn id="31" dur="500" fill="hold"/>
                                        <p:tgtEl>
                                          <p:spTgt spid="12292"/>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2292"/>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2292"/>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1229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4294967295"/>
          </p:nvPr>
        </p:nvSpPr>
        <p:spPr>
          <a:xfrm>
            <a:off x="1522412" y="1143000"/>
            <a:ext cx="4876800" cy="5486400"/>
          </a:xfrm>
        </p:spPr>
        <p:txBody>
          <a:bodyPr/>
          <a:lstStyle/>
          <a:p>
            <a:pPr marL="495300" indent="-381000">
              <a:defRPr/>
            </a:pPr>
            <a:r>
              <a:rPr lang="en-US" sz="2800" dirty="0">
                <a:solidFill>
                  <a:schemeClr val="tx2"/>
                </a:solidFill>
              </a:rPr>
              <a:t>Carter was humiliated 1979 when Iranians took 52 American Embassy hostages and held them for 444 days.</a:t>
            </a:r>
            <a:endParaRPr lang="en-US" sz="2800" dirty="0">
              <a:latin typeface="Comic Sans MS" pitchFamily="66" charset="0"/>
            </a:endParaRPr>
          </a:p>
          <a:p>
            <a:pPr marL="495300" indent="-381000">
              <a:defRPr/>
            </a:pPr>
            <a:r>
              <a:rPr lang="en-US" sz="2800" dirty="0">
                <a:solidFill>
                  <a:schemeClr val="tx2"/>
                </a:solidFill>
              </a:rPr>
              <a:t>Diplomatic and military efforts failed, but </a:t>
            </a:r>
            <a:r>
              <a:rPr lang="en-US" sz="2800" u="sng" dirty="0">
                <a:solidFill>
                  <a:schemeClr val="tx2"/>
                </a:solidFill>
              </a:rPr>
              <a:t>Carter froze all Iranian financial assets in the U.S.</a:t>
            </a:r>
          </a:p>
          <a:p>
            <a:pPr marL="495300" indent="-381000">
              <a:defRPr/>
            </a:pPr>
            <a:r>
              <a:rPr lang="en-US" sz="2800" dirty="0">
                <a:solidFill>
                  <a:schemeClr val="tx2"/>
                </a:solidFill>
              </a:rPr>
              <a:t>They were released just hours after Reagan’s inauguration in 1981.</a:t>
            </a:r>
          </a:p>
        </p:txBody>
      </p:sp>
      <p:sp>
        <p:nvSpPr>
          <p:cNvPr id="13315" name="Rectangle 4"/>
          <p:cNvSpPr>
            <a:spLocks noChangeArrowheads="1"/>
          </p:cNvSpPr>
          <p:nvPr/>
        </p:nvSpPr>
        <p:spPr bwMode="auto">
          <a:xfrm>
            <a:off x="2284412" y="228600"/>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400"/>
              <a:t>Iranian Hostage Crisis</a:t>
            </a:r>
          </a:p>
        </p:txBody>
      </p:sp>
      <p:pic>
        <p:nvPicPr>
          <p:cNvPr id="13316" name="Picture 3" descr="Iranian militants escort a blindfolded U.S. hostage to the media.">
            <a:hlinkClick r:id="rId2" tooltip="Iranian militants escort a blindfolded U.S. hostage to the medi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812" y="1600200"/>
            <a:ext cx="3810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42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marL="812800" indent="-812800">
              <a:defRPr/>
            </a:pPr>
            <a:r>
              <a:rPr lang="en-US" sz="3200" dirty="0"/>
              <a:t>Jimmy </a:t>
            </a:r>
            <a:r>
              <a:rPr lang="en-US" sz="3200" dirty="0" smtClean="0"/>
              <a:t>Carter’s  </a:t>
            </a:r>
            <a:r>
              <a:rPr lang="en-US" sz="3200" dirty="0"/>
              <a:t>Life After the  Presidency</a:t>
            </a:r>
          </a:p>
        </p:txBody>
      </p:sp>
      <p:sp>
        <p:nvSpPr>
          <p:cNvPr id="50179" name="Rectangle 3"/>
          <p:cNvSpPr>
            <a:spLocks noGrp="1" noChangeArrowheads="1"/>
          </p:cNvSpPr>
          <p:nvPr>
            <p:ph type="body" idx="1"/>
          </p:nvPr>
        </p:nvSpPr>
        <p:spPr>
          <a:xfrm>
            <a:off x="1751012" y="1600200"/>
            <a:ext cx="3429000" cy="5105400"/>
          </a:xfrm>
        </p:spPr>
        <p:txBody>
          <a:bodyPr>
            <a:normAutofit/>
          </a:bodyPr>
          <a:lstStyle/>
          <a:p>
            <a:pPr marL="990600" lvl="1" indent="-533400">
              <a:buFontTx/>
              <a:buChar char="•"/>
              <a:defRPr/>
            </a:pPr>
            <a:r>
              <a:rPr lang="en-US" sz="2800" dirty="0" smtClean="0">
                <a:solidFill>
                  <a:schemeClr val="tx2"/>
                </a:solidFill>
              </a:rPr>
              <a:t>Awarded the Nobel Peace Prize in 2002 for peaceful solutions and social justice</a:t>
            </a:r>
            <a:endParaRPr lang="en-US" sz="4000" dirty="0">
              <a:solidFill>
                <a:schemeClr val="tx2"/>
              </a:solidFill>
            </a:endParaRPr>
          </a:p>
        </p:txBody>
      </p:sp>
      <p:pic>
        <p:nvPicPr>
          <p:cNvPr id="18436" name="Picture 6" descr="http://www.historians.org/Perspectives/issues/2006/0612/07AMSupplement/images/Jimmy-Carter-Nob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1676400"/>
            <a:ext cx="5067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03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5713412" y="609600"/>
            <a:ext cx="6324600" cy="6019800"/>
          </a:xfrm>
        </p:spPr>
        <p:txBody>
          <a:bodyPr>
            <a:normAutofit/>
          </a:bodyPr>
          <a:lstStyle/>
          <a:p>
            <a:pPr marL="876300" lvl="1" indent="-419100">
              <a:buFontTx/>
              <a:buChar char="•"/>
              <a:defRPr/>
            </a:pPr>
            <a:r>
              <a:rPr lang="en-US" sz="2800" b="1" dirty="0" smtClean="0"/>
              <a:t>Ronald Reagan</a:t>
            </a:r>
            <a:br>
              <a:rPr lang="en-US" sz="2800" b="1" dirty="0" smtClean="0"/>
            </a:br>
            <a:r>
              <a:rPr lang="en-US" sz="2800" b="1" dirty="0" smtClean="0"/>
              <a:t>Republican</a:t>
            </a:r>
            <a:br>
              <a:rPr lang="en-US" sz="2800" b="1" dirty="0" smtClean="0"/>
            </a:br>
            <a:r>
              <a:rPr lang="en-US" sz="2800" b="1" dirty="0" smtClean="0"/>
              <a:t>1981-1989</a:t>
            </a:r>
          </a:p>
          <a:p>
            <a:pPr marL="876300" lvl="1" indent="-419100">
              <a:defRPr/>
            </a:pPr>
            <a:endParaRPr lang="en-US" sz="2800" b="1" dirty="0" smtClean="0"/>
          </a:p>
          <a:p>
            <a:pPr marL="876300" lvl="1" indent="-419100">
              <a:buFontTx/>
              <a:buChar char="•"/>
              <a:defRPr/>
            </a:pPr>
            <a:r>
              <a:rPr lang="en-US" sz="2800" dirty="0" smtClean="0">
                <a:solidFill>
                  <a:schemeClr val="tx2"/>
                </a:solidFill>
              </a:rPr>
              <a:t>Won by a landslide in initial election and re-election </a:t>
            </a:r>
          </a:p>
          <a:p>
            <a:pPr marL="876300" lvl="1" indent="-419100">
              <a:buFontTx/>
              <a:buChar char="•"/>
              <a:defRPr/>
            </a:pPr>
            <a:r>
              <a:rPr lang="en-US" sz="2800" dirty="0" smtClean="0">
                <a:solidFill>
                  <a:schemeClr val="tx2"/>
                </a:solidFill>
              </a:rPr>
              <a:t>Carter unpopular because of Iranian Hostage Crisis and  economy</a:t>
            </a:r>
          </a:p>
          <a:p>
            <a:pPr marL="876300" lvl="1" indent="-419100">
              <a:buFontTx/>
              <a:buChar char="•"/>
              <a:defRPr/>
            </a:pPr>
            <a:r>
              <a:rPr lang="en-US" sz="2800" dirty="0" smtClean="0">
                <a:solidFill>
                  <a:schemeClr val="tx2"/>
                </a:solidFill>
              </a:rPr>
              <a:t>Republicans majority in Senate; since 1954</a:t>
            </a:r>
          </a:p>
          <a:p>
            <a:pPr eaLnBrk="1" hangingPunct="1">
              <a:defRPr/>
            </a:pPr>
            <a:endParaRPr lang="en-US" sz="2400" dirty="0">
              <a:latin typeface="Comic Sans MS" pitchFamily="66" charset="0"/>
            </a:endParaRPr>
          </a:p>
        </p:txBody>
      </p:sp>
      <p:pic>
        <p:nvPicPr>
          <p:cNvPr id="20483" name="Picture 4" descr="Reagan,%20Rona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2" y="609600"/>
            <a:ext cx="426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34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79612" y="274638"/>
            <a:ext cx="8229600" cy="977900"/>
          </a:xfrm>
        </p:spPr>
        <p:txBody>
          <a:bodyPr>
            <a:normAutofit fontScale="90000"/>
          </a:bodyPr>
          <a:lstStyle/>
          <a:p>
            <a:pPr algn="ctr" eaLnBrk="1" hangingPunct="1">
              <a:defRPr/>
            </a:pPr>
            <a:r>
              <a:rPr lang="en-US" sz="3600" b="1" dirty="0"/>
              <a:t>ELECTION of 1980</a:t>
            </a:r>
            <a:r>
              <a:rPr lang="en-US" sz="3600" dirty="0"/>
              <a:t/>
            </a:r>
            <a:br>
              <a:rPr lang="en-US" sz="3600" dirty="0"/>
            </a:br>
            <a:r>
              <a:rPr lang="en-US" sz="3600" dirty="0"/>
              <a:t>Green=Reagan	        Blue=Carter</a:t>
            </a:r>
          </a:p>
        </p:txBody>
      </p:sp>
      <p:pic>
        <p:nvPicPr>
          <p:cNvPr id="19459" name="Picture 3" descr="1980e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2412" y="1295401"/>
            <a:ext cx="9144000" cy="53117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74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827212" y="3657600"/>
            <a:ext cx="5105400" cy="2057400"/>
          </a:xfrm>
        </p:spPr>
        <p:txBody>
          <a:bodyPr>
            <a:normAutofit fontScale="90000"/>
          </a:bodyPr>
          <a:lstStyle/>
          <a:p>
            <a:pPr marL="812800" indent="-812800">
              <a:defRPr/>
            </a:pPr>
            <a:r>
              <a:rPr lang="en-US" sz="8000" dirty="0">
                <a:solidFill>
                  <a:srgbClr val="FFFF00"/>
                </a:solidFill>
              </a:rPr>
              <a:t>Election of 1984</a:t>
            </a:r>
          </a:p>
        </p:txBody>
      </p:sp>
      <p:sp>
        <p:nvSpPr>
          <p:cNvPr id="56323" name="Rectangle 3"/>
          <p:cNvSpPr>
            <a:spLocks noGrp="1" noChangeArrowheads="1"/>
          </p:cNvSpPr>
          <p:nvPr>
            <p:ph type="body" idx="1"/>
          </p:nvPr>
        </p:nvSpPr>
        <p:spPr>
          <a:xfrm>
            <a:off x="1522412" y="0"/>
            <a:ext cx="8915400" cy="2971800"/>
          </a:xfrm>
        </p:spPr>
        <p:txBody>
          <a:bodyPr>
            <a:normAutofit fontScale="92500"/>
          </a:bodyPr>
          <a:lstStyle/>
          <a:p>
            <a:pPr marL="476250" indent="-419100">
              <a:buFontTx/>
              <a:buChar char="•"/>
              <a:defRPr/>
            </a:pPr>
            <a:r>
              <a:rPr lang="en-US" sz="4000" dirty="0">
                <a:solidFill>
                  <a:schemeClr val="tx2"/>
                </a:solidFill>
              </a:rPr>
              <a:t>Ronald Reagan (Republican)</a:t>
            </a:r>
          </a:p>
          <a:p>
            <a:pPr marL="476250" indent="-419100">
              <a:buFontTx/>
              <a:buChar char="•"/>
              <a:defRPr/>
            </a:pPr>
            <a:r>
              <a:rPr lang="en-US" sz="4000" dirty="0">
                <a:solidFill>
                  <a:schemeClr val="tx2"/>
                </a:solidFill>
              </a:rPr>
              <a:t>Walter Mondale (Democratic)</a:t>
            </a:r>
          </a:p>
          <a:p>
            <a:pPr marL="876300" lvl="1" indent="-419100">
              <a:buFontTx/>
              <a:buChar char="•"/>
              <a:defRPr/>
            </a:pPr>
            <a:r>
              <a:rPr lang="en-US" sz="3600" dirty="0">
                <a:solidFill>
                  <a:schemeClr val="tx2"/>
                </a:solidFill>
              </a:rPr>
              <a:t>Mondale selected </a:t>
            </a:r>
            <a:r>
              <a:rPr lang="en-US" sz="3600" b="1" u="sng" dirty="0">
                <a:solidFill>
                  <a:srgbClr val="FFFF00"/>
                </a:solidFill>
              </a:rPr>
              <a:t>Geraldine Ferraro</a:t>
            </a:r>
            <a:r>
              <a:rPr lang="en-US" sz="3600" dirty="0">
                <a:solidFill>
                  <a:schemeClr val="tx2"/>
                </a:solidFill>
              </a:rPr>
              <a:t> for VP – the first female from a major party to run on a national ballot</a:t>
            </a:r>
          </a:p>
          <a:p>
            <a:pPr marL="876300" lvl="1" indent="-419100">
              <a:buFontTx/>
              <a:buChar char="•"/>
              <a:defRPr/>
            </a:pPr>
            <a:endParaRPr lang="en-US" sz="4000" dirty="0">
              <a:solidFill>
                <a:schemeClr val="tx2"/>
              </a:solidFill>
            </a:endParaRPr>
          </a:p>
        </p:txBody>
      </p:sp>
      <p:pic>
        <p:nvPicPr>
          <p:cNvPr id="4" name="Picture 4" descr="ferra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413" y="3124200"/>
            <a:ext cx="28051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08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20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fade">
                                      <p:cBhvr>
                                        <p:cTn id="12" dur="2000"/>
                                        <p:tgtEl>
                                          <p:spTgt spid="5632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animEffect transition="in" filter="fade">
                                      <p:cBhvr>
                                        <p:cTn id="15" dur="2000"/>
                                        <p:tgtEl>
                                          <p:spTgt spid="5632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3886200" cy="3200400"/>
          </a:xfrm>
        </p:spPr>
        <p:txBody>
          <a:bodyPr/>
          <a:lstStyle/>
          <a:p>
            <a:r>
              <a:rPr lang="en-US" dirty="0" smtClean="0"/>
              <a:t>President Gerald Ford</a:t>
            </a:r>
            <a:br>
              <a:rPr lang="en-US" dirty="0" smtClean="0"/>
            </a:br>
            <a:r>
              <a:rPr lang="en-US" dirty="0"/>
              <a:t/>
            </a:r>
            <a:br>
              <a:rPr lang="en-US" dirty="0"/>
            </a:br>
            <a:r>
              <a:rPr lang="en-US" dirty="0" smtClean="0"/>
              <a:t/>
            </a:r>
            <a:br>
              <a:rPr lang="en-US" dirty="0" smtClean="0"/>
            </a:br>
            <a:endParaRPr lang="en-US" dirty="0"/>
          </a:p>
        </p:txBody>
      </p:sp>
      <p:sp>
        <p:nvSpPr>
          <p:cNvPr id="4" name="Text Placeholder 3"/>
          <p:cNvSpPr>
            <a:spLocks noGrp="1"/>
          </p:cNvSpPr>
          <p:nvPr>
            <p:ph type="body" sz="half" idx="2"/>
          </p:nvPr>
        </p:nvSpPr>
        <p:spPr>
          <a:xfrm>
            <a:off x="684213" y="3505200"/>
            <a:ext cx="3886200" cy="2667000"/>
          </a:xfrm>
        </p:spPr>
        <p:txBody>
          <a:bodyPr>
            <a:normAutofit/>
          </a:bodyPr>
          <a:lstStyle/>
          <a:p>
            <a:r>
              <a:rPr lang="en-US" sz="2400" dirty="0" smtClean="0"/>
              <a:t>1974-1976</a:t>
            </a:r>
          </a:p>
          <a:p>
            <a:r>
              <a:rPr lang="en-US" sz="2400" dirty="0" smtClean="0"/>
              <a:t>Formerly Vice President</a:t>
            </a:r>
          </a:p>
          <a:p>
            <a:r>
              <a:rPr lang="en-US" sz="2400" dirty="0"/>
              <a:t>a</a:t>
            </a:r>
            <a:r>
              <a:rPr lang="en-US" sz="2400" dirty="0" smtClean="0"/>
              <a:t>nd member of U.S. House of Representatives (R-MI)</a:t>
            </a:r>
          </a:p>
        </p:txBody>
      </p:sp>
      <p:pic>
        <p:nvPicPr>
          <p:cNvPr id="5" name="Picture 3" descr="Image:Gerald Ford.jpg">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6864" b="1686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93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z="3600"/>
              <a:t>Green=Reagan		Blue=Mondale</a:t>
            </a:r>
            <a:r>
              <a:rPr lang="en-US" smtClean="0">
                <a:latin typeface="Comic Sans MS" pitchFamily="66" charset="0"/>
              </a:rPr>
              <a:t> </a:t>
            </a:r>
          </a:p>
        </p:txBody>
      </p:sp>
      <p:pic>
        <p:nvPicPr>
          <p:cNvPr id="37891" name="Picture 3" descr="1984e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3412" y="1600200"/>
            <a:ext cx="8534400" cy="4572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86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79612" y="152401"/>
            <a:ext cx="8229600" cy="868363"/>
          </a:xfrm>
        </p:spPr>
        <p:txBody>
          <a:bodyPr/>
          <a:lstStyle/>
          <a:p>
            <a:pPr marL="812800" indent="-812800">
              <a:defRPr/>
            </a:pPr>
            <a:r>
              <a:rPr lang="en-US" sz="5400" dirty="0"/>
              <a:t>Domestic Policy</a:t>
            </a:r>
          </a:p>
        </p:txBody>
      </p:sp>
      <p:sp>
        <p:nvSpPr>
          <p:cNvPr id="61443" name="Rectangle 3"/>
          <p:cNvSpPr>
            <a:spLocks noGrp="1" noChangeArrowheads="1"/>
          </p:cNvSpPr>
          <p:nvPr>
            <p:ph type="body" idx="1"/>
          </p:nvPr>
        </p:nvSpPr>
        <p:spPr>
          <a:xfrm>
            <a:off x="1522412" y="1219200"/>
            <a:ext cx="9144000" cy="5638800"/>
          </a:xfrm>
        </p:spPr>
        <p:txBody>
          <a:bodyPr/>
          <a:lstStyle/>
          <a:p>
            <a:pPr marL="476250" indent="-419100">
              <a:buNone/>
              <a:defRPr/>
            </a:pPr>
            <a:r>
              <a:rPr lang="en-US" b="1" i="1" u="sng" dirty="0" smtClean="0">
                <a:solidFill>
                  <a:schemeClr val="tx2"/>
                </a:solidFill>
              </a:rPr>
              <a:t>Supply-Side Economics (aka “Voodoo Economics,” “Trickle-Down Economics,” and “Reaganomics”)</a:t>
            </a:r>
          </a:p>
          <a:p>
            <a:pPr marL="895350" lvl="1" indent="-381000">
              <a:defRPr/>
            </a:pPr>
            <a:r>
              <a:rPr lang="en-US" sz="3600" dirty="0">
                <a:solidFill>
                  <a:schemeClr val="tx2"/>
                </a:solidFill>
              </a:rPr>
              <a:t>A pro-business economic theory based upon the idea that if you control the supply, then you can control the price</a:t>
            </a:r>
          </a:p>
          <a:p>
            <a:pPr marL="1295400" lvl="2" indent="-381000">
              <a:defRPr/>
            </a:pPr>
            <a:r>
              <a:rPr lang="en-US" sz="3200" dirty="0">
                <a:solidFill>
                  <a:schemeClr val="tx2"/>
                </a:solidFill>
              </a:rPr>
              <a:t>The implementation of this theory led to lower taxes and a reduction in federal spending on entitlement programs (such as job training, Welfare, and Medicare)</a:t>
            </a:r>
          </a:p>
          <a:p>
            <a:pPr marL="1752600" lvl="3" indent="-381000">
              <a:defRPr/>
            </a:pPr>
            <a:r>
              <a:rPr lang="en-US" sz="3200" dirty="0">
                <a:solidFill>
                  <a:schemeClr val="tx2"/>
                </a:solidFill>
              </a:rPr>
              <a:t>Who was this hurting?  Helping?</a:t>
            </a:r>
          </a:p>
        </p:txBody>
      </p:sp>
    </p:spTree>
    <p:extLst>
      <p:ext uri="{BB962C8B-B14F-4D97-AF65-F5344CB8AC3E}">
        <p14:creationId xmlns:p14="http://schemas.microsoft.com/office/powerpoint/2010/main" val="264599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2000"/>
                                        <p:tgtEl>
                                          <p:spTgt spid="614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43">
                                            <p:txEl>
                                              <p:pRg st="1" end="1"/>
                                            </p:txEl>
                                          </p:spTgt>
                                        </p:tgtEl>
                                        <p:attrNameLst>
                                          <p:attrName>style.visibility</p:attrName>
                                        </p:attrNameLst>
                                      </p:cBhvr>
                                      <p:to>
                                        <p:strVal val="visible"/>
                                      </p:to>
                                    </p:set>
                                    <p:animEffect transition="in" filter="fade">
                                      <p:cBhvr>
                                        <p:cTn id="10" dur="2000"/>
                                        <p:tgtEl>
                                          <p:spTgt spid="614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Effect transition="in" filter="fade">
                                      <p:cBhvr>
                                        <p:cTn id="13" dur="2000"/>
                                        <p:tgtEl>
                                          <p:spTgt spid="6144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443">
                                            <p:txEl>
                                              <p:pRg st="3" end="3"/>
                                            </p:txEl>
                                          </p:spTgt>
                                        </p:tgtEl>
                                        <p:attrNameLst>
                                          <p:attrName>style.visibility</p:attrName>
                                        </p:attrNameLst>
                                      </p:cBhvr>
                                      <p:to>
                                        <p:strVal val="visible"/>
                                      </p:to>
                                    </p:set>
                                    <p:animEffect transition="in" filter="fade">
                                      <p:cBhvr>
                                        <p:cTn id="16" dur="20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1751012" y="685800"/>
            <a:ext cx="8915400" cy="6629400"/>
          </a:xfrm>
        </p:spPr>
        <p:txBody>
          <a:bodyPr/>
          <a:lstStyle/>
          <a:p>
            <a:pPr marL="495300" indent="-381000">
              <a:buFontTx/>
              <a:buChar char="•"/>
              <a:defRPr/>
            </a:pPr>
            <a:r>
              <a:rPr lang="en-US" sz="3600" dirty="0"/>
              <a:t>Since taxes were cut, the idea was that</a:t>
            </a:r>
            <a:r>
              <a:rPr lang="en-US" sz="3600" dirty="0">
                <a:solidFill>
                  <a:schemeClr val="tx2"/>
                </a:solidFill>
              </a:rPr>
              <a:t> the consumers would spend this money thereby helping  the economy </a:t>
            </a:r>
          </a:p>
          <a:p>
            <a:pPr marL="895350" lvl="1" indent="-381000">
              <a:buFontTx/>
              <a:buChar char="•"/>
              <a:defRPr/>
            </a:pPr>
            <a:r>
              <a:rPr lang="en-US" dirty="0" smtClean="0">
                <a:solidFill>
                  <a:schemeClr val="tx2"/>
                </a:solidFill>
              </a:rPr>
              <a:t>Reaganomics did not help the poor (who didn’t have extra money to invest)</a:t>
            </a:r>
          </a:p>
          <a:p>
            <a:pPr marL="895350" lvl="1" indent="-381000">
              <a:buFontTx/>
              <a:buChar char="•"/>
              <a:defRPr/>
            </a:pPr>
            <a:r>
              <a:rPr lang="en-US" dirty="0" smtClean="0">
                <a:solidFill>
                  <a:schemeClr val="tx2"/>
                </a:solidFill>
              </a:rPr>
              <a:t>The tax cuts mainly helped the rich, such as stockbrokers who made a great deal of money as they bought/sold stock at overvalued prices.</a:t>
            </a:r>
          </a:p>
        </p:txBody>
      </p:sp>
    </p:spTree>
    <p:extLst>
      <p:ext uri="{BB962C8B-B14F-4D97-AF65-F5344CB8AC3E}">
        <p14:creationId xmlns:p14="http://schemas.microsoft.com/office/powerpoint/2010/main" val="2919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diamond(in)">
                                      <p:cBhvr>
                                        <p:cTn id="7" dur="2000"/>
                                        <p:tgtEl>
                                          <p:spTgt spid="62467">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Effect transition="in" filter="diamond(in)">
                                      <p:cBhvr>
                                        <p:cTn id="10" dur="2000"/>
                                        <p:tgtEl>
                                          <p:spTgt spid="62467">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Effect transition="in" filter="diamond(in)">
                                      <p:cBhvr>
                                        <p:cTn id="13" dur="20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s2.mm.bing.net/th?id=H.4518813415049261&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612776"/>
            <a:ext cx="8763000"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p:cNvSpPr txBox="1">
            <a:spLocks noChangeArrowheads="1"/>
          </p:cNvSpPr>
          <p:nvPr/>
        </p:nvSpPr>
        <p:spPr bwMode="auto">
          <a:xfrm>
            <a:off x="1522413" y="20638"/>
            <a:ext cx="7546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a:solidFill>
                  <a:schemeClr val="bg1"/>
                </a:solidFill>
              </a:rPr>
              <a:t>Lots of critics for Trickle Down Economics</a:t>
            </a:r>
          </a:p>
        </p:txBody>
      </p:sp>
    </p:spTree>
    <p:extLst>
      <p:ext uri="{BB962C8B-B14F-4D97-AF65-F5344CB8AC3E}">
        <p14:creationId xmlns:p14="http://schemas.microsoft.com/office/powerpoint/2010/main" val="234143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ts4.mm.bing.net/th?id=H.471176910720333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6350"/>
            <a:ext cx="5657851"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
          <p:cNvSpPr txBox="1">
            <a:spLocks noChangeArrowheads="1"/>
          </p:cNvSpPr>
          <p:nvPr/>
        </p:nvSpPr>
        <p:spPr bwMode="auto">
          <a:xfrm>
            <a:off x="7542212" y="381000"/>
            <a:ext cx="2819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a:solidFill>
                  <a:schemeClr val="bg1"/>
                </a:solidFill>
              </a:rPr>
              <a:t>“The Rich”</a:t>
            </a:r>
          </a:p>
          <a:p>
            <a:pPr eaLnBrk="1" hangingPunct="1"/>
            <a:endParaRPr lang="en-US" altLang="en-US"/>
          </a:p>
          <a:p>
            <a:pPr eaLnBrk="1" hangingPunct="1"/>
            <a:endParaRPr lang="en-US" altLang="en-US"/>
          </a:p>
          <a:p>
            <a:pPr eaLnBrk="1" hangingPunct="1"/>
            <a:endParaRPr lang="en-US" altLang="en-US"/>
          </a:p>
          <a:p>
            <a:pPr eaLnBrk="1" hangingPunct="1"/>
            <a:endParaRPr lang="en-US" altLang="en-US" sz="3200">
              <a:solidFill>
                <a:schemeClr val="bg1"/>
              </a:solidFill>
            </a:endParaRPr>
          </a:p>
          <a:p>
            <a:pPr eaLnBrk="1" hangingPunct="1"/>
            <a:r>
              <a:rPr lang="en-US" altLang="en-US" sz="3200">
                <a:solidFill>
                  <a:schemeClr val="bg1"/>
                </a:solidFill>
              </a:rPr>
              <a:t>“The Rest”</a:t>
            </a:r>
          </a:p>
        </p:txBody>
      </p:sp>
      <p:pic>
        <p:nvPicPr>
          <p:cNvPr id="35844" name="Picture 4" descr="http://ts4.mm.bing.net/th?id=H.4922003377292951&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976" y="2781301"/>
            <a:ext cx="3348037"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47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1000"/>
                                        <p:tgtEl>
                                          <p:spTgt spid="35844"/>
                                        </p:tgtEl>
                                      </p:cBhvr>
                                    </p:animEffect>
                                    <p:anim calcmode="lin" valueType="num">
                                      <p:cBhvr>
                                        <p:cTn id="8" dur="1000" fill="hold"/>
                                        <p:tgtEl>
                                          <p:spTgt spid="35844"/>
                                        </p:tgtEl>
                                        <p:attrNameLst>
                                          <p:attrName>ppt_x</p:attrName>
                                        </p:attrNameLst>
                                      </p:cBhvr>
                                      <p:tavLst>
                                        <p:tav tm="0">
                                          <p:val>
                                            <p:strVal val="#ppt_x"/>
                                          </p:val>
                                        </p:tav>
                                        <p:tav tm="100000">
                                          <p:val>
                                            <p:strVal val="#ppt_x"/>
                                          </p:val>
                                        </p:tav>
                                      </p:tavLst>
                                    </p:anim>
                                    <p:anim calcmode="lin" valueType="num">
                                      <p:cBhvr>
                                        <p:cTn id="9" dur="1000" fill="hold"/>
                                        <p:tgtEl>
                                          <p:spTgt spid="358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1979612" y="381001"/>
            <a:ext cx="8077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000" dirty="0">
                <a:solidFill>
                  <a:srgbClr val="FFFF00"/>
                </a:solidFill>
              </a:rPr>
              <a:t>Other notable events during the Reagan presidency</a:t>
            </a:r>
          </a:p>
        </p:txBody>
      </p:sp>
      <p:sp>
        <p:nvSpPr>
          <p:cNvPr id="3" name="TextBox 2"/>
          <p:cNvSpPr txBox="1">
            <a:spLocks noChangeArrowheads="1"/>
          </p:cNvSpPr>
          <p:nvPr/>
        </p:nvSpPr>
        <p:spPr bwMode="auto">
          <a:xfrm>
            <a:off x="684212" y="1905001"/>
            <a:ext cx="952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buFont typeface="Arial" panose="020B0604020202020204" pitchFamily="34" charset="0"/>
              <a:buChar char="•"/>
            </a:pPr>
            <a:r>
              <a:rPr lang="en-US" altLang="en-US" sz="3200" dirty="0"/>
              <a:t>The arrival of </a:t>
            </a:r>
            <a:r>
              <a:rPr lang="en-US" altLang="en-US" sz="3200" dirty="0" smtClean="0"/>
              <a:t>AIDS</a:t>
            </a:r>
          </a:p>
          <a:p>
            <a:pPr>
              <a:buFont typeface="Arial" panose="020B0604020202020204" pitchFamily="34" charset="0"/>
              <a:buChar char="•"/>
            </a:pPr>
            <a:r>
              <a:rPr lang="en-US" altLang="en-US" sz="3200" dirty="0" smtClean="0"/>
              <a:t>The rise of discount stores</a:t>
            </a:r>
          </a:p>
          <a:p>
            <a:pPr>
              <a:buFont typeface="Arial" panose="020B0604020202020204" pitchFamily="34" charset="0"/>
              <a:buChar char="•"/>
            </a:pPr>
            <a:r>
              <a:rPr lang="en-US" altLang="en-US" sz="3200" dirty="0" smtClean="0"/>
              <a:t>Cable TV on the rise (more Americans have)</a:t>
            </a:r>
            <a:endParaRPr lang="en-US" alt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5" y="4267200"/>
            <a:ext cx="3273557" cy="2447925"/>
          </a:xfrm>
          <a:prstGeom prst="rect">
            <a:avLst/>
          </a:prstGeom>
        </p:spPr>
      </p:pic>
      <p:sp>
        <p:nvSpPr>
          <p:cNvPr id="6" name="AutoShape 2" descr=" "/>
          <p:cNvSpPr>
            <a:spLocks noChangeAspect="1" noChangeArrowheads="1"/>
          </p:cNvSpPr>
          <p:nvPr/>
        </p:nvSpPr>
        <p:spPr bwMode="auto">
          <a:xfrm>
            <a:off x="8304212" y="4267200"/>
            <a:ext cx="2857500" cy="1333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 "/>
          <p:cNvSpPr>
            <a:spLocks noChangeAspect="1" noChangeArrowheads="1"/>
          </p:cNvSpPr>
          <p:nvPr/>
        </p:nvSpPr>
        <p:spPr bwMode="auto">
          <a:xfrm>
            <a:off x="63500" y="-639763"/>
            <a:ext cx="2857500" cy="1333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812" y="3674686"/>
            <a:ext cx="2781300" cy="274337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8512" y="3674686"/>
            <a:ext cx="3276600" cy="270319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8612" y="1112462"/>
            <a:ext cx="2699167" cy="2265967"/>
          </a:xfrm>
          <a:prstGeom prst="rect">
            <a:avLst/>
          </a:prstGeom>
        </p:spPr>
      </p:pic>
    </p:spTree>
    <p:extLst>
      <p:ext uri="{BB962C8B-B14F-4D97-AF65-F5344CB8AC3E}">
        <p14:creationId xmlns:p14="http://schemas.microsoft.com/office/powerpoint/2010/main" val="81238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tbn0.google.com/images?q=tbn:LVmxekDQIkn_uM:http://g-ecx.images-amazon.com/images/G/01/ciu/b6/c4/7f73228348a0defb7877e010._AA240_.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2" y="2209800"/>
            <a:ext cx="43624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751012" y="457200"/>
            <a:ext cx="4114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600" b="1" i="1" u="sng">
                <a:solidFill>
                  <a:srgbClr val="FFFF00"/>
                </a:solidFill>
              </a:rPr>
              <a:t>A Nation at Risk </a:t>
            </a:r>
            <a:r>
              <a:rPr lang="en-US" altLang="en-US" sz="3600"/>
              <a:t>takes the nation’s educational system to task—we are falling behind other industrialized nations.</a:t>
            </a:r>
            <a:endParaRPr lang="en-US" altLang="en-US" sz="3600" b="1" i="1" u="sng">
              <a:solidFill>
                <a:srgbClr val="FFFF00"/>
              </a:solidFill>
            </a:endParaRPr>
          </a:p>
        </p:txBody>
      </p:sp>
    </p:spTree>
    <p:extLst>
      <p:ext uri="{BB962C8B-B14F-4D97-AF65-F5344CB8AC3E}">
        <p14:creationId xmlns:p14="http://schemas.microsoft.com/office/powerpoint/2010/main" val="122911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9874"/>
                                        </p:tgtEl>
                                        <p:attrNameLst>
                                          <p:attrName>style.visibility</p:attrName>
                                        </p:attrNameLst>
                                      </p:cBhvr>
                                      <p:to>
                                        <p:strVal val="visible"/>
                                      </p:to>
                                    </p:set>
                                    <p:animEffect transition="in" filter="box(in)">
                                      <p:cBhvr>
                                        <p:cTn id="12" dur="5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smtClean="0"/>
              <a:t>Space Disasters</a:t>
            </a:r>
          </a:p>
        </p:txBody>
      </p:sp>
      <p:sp>
        <p:nvSpPr>
          <p:cNvPr id="103427" name="Rectangle 3"/>
          <p:cNvSpPr>
            <a:spLocks noGrp="1" noChangeArrowheads="1"/>
          </p:cNvSpPr>
          <p:nvPr>
            <p:ph type="body" idx="1"/>
          </p:nvPr>
        </p:nvSpPr>
        <p:spPr/>
        <p:txBody>
          <a:bodyPr/>
          <a:lstStyle/>
          <a:p>
            <a:pPr eaLnBrk="1" hangingPunct="1">
              <a:defRPr/>
            </a:pPr>
            <a:r>
              <a:rPr lang="en-US" smtClean="0"/>
              <a:t>In 1986 the Challenger exploded.</a:t>
            </a:r>
          </a:p>
          <a:p>
            <a:pPr eaLnBrk="1" hangingPunct="1">
              <a:defRPr/>
            </a:pPr>
            <a:r>
              <a:rPr lang="en-US" smtClean="0"/>
              <a:t>Seven astronauts died including the first teacher in space.</a:t>
            </a:r>
          </a:p>
        </p:txBody>
      </p:sp>
      <p:pic>
        <p:nvPicPr>
          <p:cNvPr id="47108" name="Picture 5" descr="Image:Challenger explos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2" y="3200401"/>
            <a:ext cx="5181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descr="Image:Challenger flight 51-l crew.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813" y="3962400"/>
            <a:ext cx="35718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77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674812" y="0"/>
            <a:ext cx="9525000" cy="838200"/>
          </a:xfrm>
        </p:spPr>
        <p:txBody>
          <a:bodyPr>
            <a:normAutofit fontScale="90000"/>
          </a:bodyPr>
          <a:lstStyle/>
          <a:p>
            <a:pPr marL="812800" indent="-812800">
              <a:defRPr/>
            </a:pPr>
            <a:r>
              <a:rPr lang="en-US" dirty="0"/>
              <a:t>The economy meets foreign affairs</a:t>
            </a:r>
          </a:p>
        </p:txBody>
      </p:sp>
      <p:sp>
        <p:nvSpPr>
          <p:cNvPr id="68611" name="Rectangle 3"/>
          <p:cNvSpPr>
            <a:spLocks noGrp="1" noChangeArrowheads="1"/>
          </p:cNvSpPr>
          <p:nvPr>
            <p:ph type="body" idx="1"/>
          </p:nvPr>
        </p:nvSpPr>
        <p:spPr>
          <a:xfrm>
            <a:off x="74611" y="990600"/>
            <a:ext cx="12114213" cy="2819400"/>
          </a:xfrm>
        </p:spPr>
        <p:txBody>
          <a:bodyPr>
            <a:normAutofit/>
          </a:bodyPr>
          <a:lstStyle/>
          <a:p>
            <a:pPr marL="476250" indent="-419100">
              <a:defRPr/>
            </a:pPr>
            <a:r>
              <a:rPr lang="en-US" sz="3200" b="1" dirty="0">
                <a:solidFill>
                  <a:srgbClr val="FFFF00"/>
                </a:solidFill>
              </a:rPr>
              <a:t>Strategic Defense Initiative </a:t>
            </a:r>
            <a:r>
              <a:rPr lang="en-US" sz="3200" dirty="0">
                <a:solidFill>
                  <a:schemeClr val="tx2"/>
                </a:solidFill>
              </a:rPr>
              <a:t>(aka </a:t>
            </a:r>
            <a:r>
              <a:rPr lang="en-US" sz="3200" dirty="0">
                <a:solidFill>
                  <a:srgbClr val="FFFF00"/>
                </a:solidFill>
              </a:rPr>
              <a:t>SDI</a:t>
            </a:r>
            <a:r>
              <a:rPr lang="en-US" sz="3200" dirty="0">
                <a:solidFill>
                  <a:schemeClr val="tx2"/>
                </a:solidFill>
              </a:rPr>
              <a:t> and/or “</a:t>
            </a:r>
            <a:r>
              <a:rPr lang="en-US" sz="3200" dirty="0">
                <a:solidFill>
                  <a:srgbClr val="FFFF00"/>
                </a:solidFill>
              </a:rPr>
              <a:t>Star Wars</a:t>
            </a:r>
            <a:r>
              <a:rPr lang="en-US" sz="3200" dirty="0">
                <a:solidFill>
                  <a:schemeClr val="tx2"/>
                </a:solidFill>
              </a:rPr>
              <a:t>”)—was a space/ satellite </a:t>
            </a:r>
            <a:r>
              <a:rPr lang="en-US" sz="3200" u="sng" dirty="0">
                <a:solidFill>
                  <a:schemeClr val="tx2"/>
                </a:solidFill>
              </a:rPr>
              <a:t>defense system that was designed to detect and intercept missiles fired at the U.S. </a:t>
            </a:r>
            <a:r>
              <a:rPr lang="en-US" sz="3200" dirty="0">
                <a:solidFill>
                  <a:schemeClr val="tx2"/>
                </a:solidFill>
              </a:rPr>
              <a:t>(by whom would they be fired?)</a:t>
            </a:r>
          </a:p>
          <a:p>
            <a:pPr marL="895350" lvl="1" indent="-381000">
              <a:defRPr/>
            </a:pPr>
            <a:r>
              <a:rPr lang="en-US" sz="3200" dirty="0">
                <a:solidFill>
                  <a:schemeClr val="tx2"/>
                </a:solidFill>
              </a:rPr>
              <a:t>This was a </a:t>
            </a:r>
            <a:r>
              <a:rPr lang="en-US" sz="3200" u="sng" dirty="0">
                <a:solidFill>
                  <a:schemeClr val="tx2"/>
                </a:solidFill>
              </a:rPr>
              <a:t>VERY costly program that was never approved</a:t>
            </a:r>
            <a:r>
              <a:rPr lang="en-US" sz="3200" dirty="0">
                <a:solidFill>
                  <a:schemeClr val="tx2"/>
                </a:solidFill>
              </a:rPr>
              <a:t>, but we do have some semblance of it today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212" y="3781697"/>
            <a:ext cx="4831890" cy="3076303"/>
          </a:xfrm>
          <a:prstGeom prst="rect">
            <a:avLst/>
          </a:prstGeom>
        </p:spPr>
      </p:pic>
    </p:spTree>
    <p:extLst>
      <p:ext uri="{BB962C8B-B14F-4D97-AF65-F5344CB8AC3E}">
        <p14:creationId xmlns:p14="http://schemas.microsoft.com/office/powerpoint/2010/main" val="212944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diamond(in)">
                                      <p:cBhvr>
                                        <p:cTn id="7" dur="2000"/>
                                        <p:tgtEl>
                                          <p:spTgt spid="68611">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8611">
                                            <p:txEl>
                                              <p:pRg st="1" end="1"/>
                                            </p:txEl>
                                          </p:spTgt>
                                        </p:tgtEl>
                                        <p:attrNameLst>
                                          <p:attrName>style.visibility</p:attrName>
                                        </p:attrNameLst>
                                      </p:cBhvr>
                                      <p:to>
                                        <p:strVal val="visible"/>
                                      </p:to>
                                    </p:set>
                                    <p:animEffect transition="in" filter="diamond(in)">
                                      <p:cBhvr>
                                        <p:cTn id="10" dur="20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7614" y="274638"/>
            <a:ext cx="9753600" cy="639762"/>
          </a:xfrm>
        </p:spPr>
        <p:txBody>
          <a:bodyPr>
            <a:normAutofit fontScale="90000"/>
          </a:bodyPr>
          <a:lstStyle/>
          <a:p>
            <a:r>
              <a:rPr lang="en-US" dirty="0" smtClean="0"/>
              <a:t>Foreign Issues/Policy</a:t>
            </a:r>
            <a:endParaRPr lang="en-US" dirty="0"/>
          </a:p>
        </p:txBody>
      </p:sp>
      <p:sp>
        <p:nvSpPr>
          <p:cNvPr id="3" name="TextBox 2"/>
          <p:cNvSpPr txBox="1"/>
          <p:nvPr/>
        </p:nvSpPr>
        <p:spPr>
          <a:xfrm>
            <a:off x="74612" y="1219200"/>
            <a:ext cx="11811000" cy="5521512"/>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800" dirty="0" smtClean="0"/>
              <a:t>Ronald Reagan intervened in the affairs of many nations during his presidency.  Those nations included:</a:t>
            </a:r>
          </a:p>
          <a:p>
            <a:pPr marL="800100" lvl="1" indent="-342900">
              <a:lnSpc>
                <a:spcPct val="90000"/>
              </a:lnSpc>
              <a:buFont typeface="Arial" panose="020B0604020202020204" pitchFamily="34" charset="0"/>
              <a:buChar char="•"/>
            </a:pPr>
            <a:r>
              <a:rPr lang="en-US" sz="2800" dirty="0" smtClean="0"/>
              <a:t>Nicaragua—gave money to and supported the “Contras” in their fight against the “Sandinistas”</a:t>
            </a:r>
          </a:p>
          <a:p>
            <a:pPr marL="800100" lvl="1" indent="-342900">
              <a:lnSpc>
                <a:spcPct val="90000"/>
              </a:lnSpc>
              <a:buFont typeface="Arial" panose="020B0604020202020204" pitchFamily="34" charset="0"/>
              <a:buChar char="•"/>
            </a:pPr>
            <a:r>
              <a:rPr lang="en-US" sz="2800" dirty="0" smtClean="0"/>
              <a:t>Libya—dropped bombs to rattle the administration of their leader, </a:t>
            </a:r>
            <a:r>
              <a:rPr lang="en-US" sz="2800" dirty="0" err="1" smtClean="0"/>
              <a:t>Qadhafi</a:t>
            </a:r>
            <a:r>
              <a:rPr lang="en-US" sz="2800" dirty="0" smtClean="0"/>
              <a:t>, who supported terrorism</a:t>
            </a:r>
          </a:p>
          <a:p>
            <a:pPr marL="800100" lvl="1" indent="-342900">
              <a:lnSpc>
                <a:spcPct val="90000"/>
              </a:lnSpc>
              <a:buFont typeface="Arial" panose="020B0604020202020204" pitchFamily="34" charset="0"/>
              <a:buChar char="•"/>
            </a:pPr>
            <a:r>
              <a:rPr lang="en-US" sz="2800" dirty="0" smtClean="0"/>
              <a:t>Lebanon—sent troops to prop up the government, but withdrew them after a terrorist bombed the Marine barracks and killed 200</a:t>
            </a:r>
          </a:p>
          <a:p>
            <a:pPr marL="800100" lvl="1" indent="-342900">
              <a:lnSpc>
                <a:spcPct val="90000"/>
              </a:lnSpc>
              <a:buFont typeface="Arial" panose="020B0604020202020204" pitchFamily="34" charset="0"/>
              <a:buChar char="•"/>
            </a:pPr>
            <a:r>
              <a:rPr lang="en-US" sz="2800" dirty="0" smtClean="0"/>
              <a:t>Grenada—overthrew the government of the island in response to their cozying up to the Soviet Union</a:t>
            </a:r>
          </a:p>
          <a:p>
            <a:pPr marL="800100" lvl="1" indent="-342900">
              <a:lnSpc>
                <a:spcPct val="90000"/>
              </a:lnSpc>
              <a:buFont typeface="Arial" panose="020B0604020202020204" pitchFamily="34" charset="0"/>
              <a:buChar char="•"/>
            </a:pPr>
            <a:r>
              <a:rPr lang="en-US" sz="2800" dirty="0" smtClean="0"/>
              <a:t>Panama—overthrew their government, and brought their former dictator, Manuel Noriega, to the U.S. to stand trial for drug trafficking </a:t>
            </a:r>
            <a:endParaRPr lang="en-US" sz="2800" dirty="0"/>
          </a:p>
        </p:txBody>
      </p:sp>
    </p:spTree>
    <p:extLst>
      <p:ext uri="{BB962C8B-B14F-4D97-AF65-F5344CB8AC3E}">
        <p14:creationId xmlns:p14="http://schemas.microsoft.com/office/powerpoint/2010/main" val="313693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Domestic Issues/Policy</a:t>
            </a:r>
            <a:endParaRPr lang="en-US" dirty="0"/>
          </a:p>
        </p:txBody>
      </p:sp>
      <p:sp>
        <p:nvSpPr>
          <p:cNvPr id="2" name="TextBox 1"/>
          <p:cNvSpPr txBox="1"/>
          <p:nvPr/>
        </p:nvSpPr>
        <p:spPr>
          <a:xfrm>
            <a:off x="989012" y="1905000"/>
            <a:ext cx="9906000" cy="3527119"/>
          </a:xfrm>
          <a:prstGeom prst="rect">
            <a:avLst/>
          </a:prstGeom>
          <a:noFill/>
        </p:spPr>
        <p:txBody>
          <a:bodyPr wrap="square" rtlCol="0">
            <a:spAutoFit/>
          </a:bodyPr>
          <a:lstStyle/>
          <a:p>
            <a:pPr marL="285750" indent="-285750">
              <a:lnSpc>
                <a:spcPct val="90000"/>
              </a:lnSpc>
              <a:buFont typeface="Arial" panose="020B0604020202020204" pitchFamily="34" charset="0"/>
              <a:buChar char="•"/>
              <a:defRPr/>
            </a:pPr>
            <a:r>
              <a:rPr lang="en-US" sz="2800" dirty="0" smtClean="0">
                <a:solidFill>
                  <a:schemeClr val="tx2"/>
                </a:solidFill>
              </a:rPr>
              <a:t>In an act that angered many, Ford </a:t>
            </a:r>
            <a:r>
              <a:rPr lang="en-US" sz="2800" b="1" dirty="0">
                <a:solidFill>
                  <a:schemeClr val="tx2"/>
                </a:solidFill>
              </a:rPr>
              <a:t>pardoned</a:t>
            </a:r>
            <a:r>
              <a:rPr lang="en-US" sz="2800" dirty="0">
                <a:solidFill>
                  <a:schemeClr val="tx2"/>
                </a:solidFill>
              </a:rPr>
              <a:t> Nixon of any potential crime. </a:t>
            </a:r>
          </a:p>
          <a:p>
            <a:pPr marL="285750" indent="-285750">
              <a:lnSpc>
                <a:spcPct val="90000"/>
              </a:lnSpc>
              <a:buFont typeface="Arial" panose="020B0604020202020204" pitchFamily="34" charset="0"/>
              <a:buChar char="•"/>
              <a:defRPr/>
            </a:pPr>
            <a:r>
              <a:rPr lang="en-US" sz="2800" dirty="0" smtClean="0">
                <a:solidFill>
                  <a:schemeClr val="tx2"/>
                </a:solidFill>
              </a:rPr>
              <a:t>Tried to repair the ailing economy with his plan known as </a:t>
            </a:r>
            <a:r>
              <a:rPr lang="en-US" sz="2800" b="1" i="1" u="sng" dirty="0" smtClean="0">
                <a:solidFill>
                  <a:schemeClr val="tx2"/>
                </a:solidFill>
              </a:rPr>
              <a:t>Whip </a:t>
            </a:r>
            <a:r>
              <a:rPr lang="en-US" sz="2800" b="1" i="1" u="sng" dirty="0">
                <a:solidFill>
                  <a:schemeClr val="tx2"/>
                </a:solidFill>
              </a:rPr>
              <a:t>Inflation Now</a:t>
            </a:r>
            <a:r>
              <a:rPr lang="en-US" sz="2800" dirty="0">
                <a:solidFill>
                  <a:schemeClr val="tx2"/>
                </a:solidFill>
              </a:rPr>
              <a:t> or “</a:t>
            </a:r>
            <a:r>
              <a:rPr lang="en-US" sz="2800" dirty="0" smtClean="0">
                <a:solidFill>
                  <a:schemeClr val="tx2"/>
                </a:solidFill>
              </a:rPr>
              <a:t>WIN.” It was </a:t>
            </a:r>
            <a:r>
              <a:rPr lang="en-US" sz="2800" dirty="0">
                <a:solidFill>
                  <a:schemeClr val="tx2"/>
                </a:solidFill>
              </a:rPr>
              <a:t>a $4 billion budget cut and </a:t>
            </a:r>
            <a:r>
              <a:rPr lang="en-US" sz="2800" dirty="0" smtClean="0">
                <a:solidFill>
                  <a:schemeClr val="tx2"/>
                </a:solidFill>
              </a:rPr>
              <a:t>an increase in corporate </a:t>
            </a:r>
            <a:r>
              <a:rPr lang="en-US" sz="2800" dirty="0">
                <a:solidFill>
                  <a:schemeClr val="tx2"/>
                </a:solidFill>
              </a:rPr>
              <a:t>taxes.  </a:t>
            </a:r>
            <a:r>
              <a:rPr lang="en-US" sz="2800" dirty="0" smtClean="0">
                <a:solidFill>
                  <a:schemeClr val="tx2"/>
                </a:solidFill>
              </a:rPr>
              <a:t>It additionally sought </a:t>
            </a:r>
            <a:r>
              <a:rPr lang="en-US" sz="2800" dirty="0">
                <a:solidFill>
                  <a:schemeClr val="tx2"/>
                </a:solidFill>
              </a:rPr>
              <a:t>voluntary cutbacks from citizens.  Congress didn’t </a:t>
            </a:r>
            <a:r>
              <a:rPr lang="en-US" sz="2800" dirty="0" smtClean="0">
                <a:solidFill>
                  <a:schemeClr val="tx2"/>
                </a:solidFill>
              </a:rPr>
              <a:t>pass it. </a:t>
            </a:r>
            <a:endParaRPr lang="en-US" sz="2800" dirty="0">
              <a:solidFill>
                <a:schemeClr val="tx2"/>
              </a:solidFill>
            </a:endParaRPr>
          </a:p>
          <a:p>
            <a:pPr marL="742950" lvl="1" indent="-285750">
              <a:lnSpc>
                <a:spcPct val="90000"/>
              </a:lnSpc>
              <a:buFont typeface="Arial" panose="020B0604020202020204" pitchFamily="34" charset="0"/>
              <a:buChar char="•"/>
              <a:defRPr/>
            </a:pPr>
            <a:r>
              <a:rPr lang="en-US" sz="2800" dirty="0">
                <a:solidFill>
                  <a:schemeClr val="tx2"/>
                </a:solidFill>
              </a:rPr>
              <a:t>Why didn’t it pass? </a:t>
            </a:r>
            <a:r>
              <a:rPr lang="en-US" sz="2800" dirty="0" smtClean="0">
                <a:solidFill>
                  <a:schemeClr val="tx2"/>
                </a:solidFill>
              </a:rPr>
              <a:t>(posit 2 </a:t>
            </a:r>
            <a:r>
              <a:rPr lang="en-US" sz="2800" dirty="0">
                <a:solidFill>
                  <a:schemeClr val="tx2"/>
                </a:solidFill>
              </a:rPr>
              <a:t>reasons)</a:t>
            </a:r>
          </a:p>
          <a:p>
            <a:pPr>
              <a:lnSpc>
                <a:spcPct val="90000"/>
              </a:lnSpc>
            </a:pPr>
            <a:endParaRPr lang="en-US" sz="2400" dirty="0"/>
          </a:p>
        </p:txBody>
      </p:sp>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903412" y="1"/>
            <a:ext cx="8229600" cy="715963"/>
          </a:xfrm>
        </p:spPr>
        <p:txBody>
          <a:bodyPr>
            <a:normAutofit fontScale="90000"/>
          </a:bodyPr>
          <a:lstStyle/>
          <a:p>
            <a:pPr marL="609600" indent="-609600">
              <a:defRPr/>
            </a:pPr>
            <a:r>
              <a:rPr lang="en-US" sz="4800" dirty="0">
                <a:latin typeface="Comic Sans MS" pitchFamily="66" charset="0"/>
              </a:rPr>
              <a:t> </a:t>
            </a:r>
            <a:r>
              <a:rPr lang="en-US" sz="4800" dirty="0"/>
              <a:t>Iran-Contra Scandal</a:t>
            </a:r>
          </a:p>
        </p:txBody>
      </p:sp>
      <p:sp>
        <p:nvSpPr>
          <p:cNvPr id="75779" name="Rectangle 3"/>
          <p:cNvSpPr>
            <a:spLocks noGrp="1" noChangeArrowheads="1"/>
          </p:cNvSpPr>
          <p:nvPr>
            <p:ph type="body" idx="1"/>
          </p:nvPr>
        </p:nvSpPr>
        <p:spPr>
          <a:xfrm>
            <a:off x="0" y="685800"/>
            <a:ext cx="11961812" cy="3962400"/>
          </a:xfrm>
        </p:spPr>
        <p:txBody>
          <a:bodyPr/>
          <a:lstStyle/>
          <a:p>
            <a:pPr marL="495300" indent="-381000">
              <a:defRPr/>
            </a:pPr>
            <a:r>
              <a:rPr lang="en-US" sz="3600" dirty="0">
                <a:solidFill>
                  <a:schemeClr val="tx2"/>
                </a:solidFill>
              </a:rPr>
              <a:t>Reagan pressured other nations to isolate Iran, but he exchanged (sold) weapons to Iran in order to facilitate the release of some hostages held by pro-Iranian groups in Lebanon.</a:t>
            </a:r>
          </a:p>
          <a:p>
            <a:pPr marL="895350" lvl="1" indent="-381000">
              <a:defRPr/>
            </a:pPr>
            <a:r>
              <a:rPr lang="en-US" sz="3200" dirty="0">
                <a:solidFill>
                  <a:schemeClr val="tx2"/>
                </a:solidFill>
              </a:rPr>
              <a:t>It enjoyed limited success.  </a:t>
            </a:r>
          </a:p>
          <a:p>
            <a:pPr marL="895350" lvl="1" indent="-381000">
              <a:defRPr/>
            </a:pPr>
            <a:r>
              <a:rPr lang="en-US" sz="3200" dirty="0">
                <a:solidFill>
                  <a:schemeClr val="tx2"/>
                </a:solidFill>
              </a:rPr>
              <a:t>Lebanese newspapers published details of these arms deals, but the Reagan White House denied the deal(s).</a:t>
            </a:r>
          </a:p>
          <a:p>
            <a:pPr marL="1295400" lvl="2" indent="-381000">
              <a:defRPr/>
            </a:pPr>
            <a:r>
              <a:rPr lang="en-US" dirty="0" smtClean="0">
                <a:solidFill>
                  <a:srgbClr val="FF0000"/>
                </a:solidFill>
              </a:rPr>
              <a:t>Where did the money from the arms sales go?</a:t>
            </a:r>
          </a:p>
          <a:p>
            <a:pPr marL="1295400" lvl="2" indent="-381000">
              <a:defRPr/>
            </a:pPr>
            <a:endParaRPr lang="en-US" dirty="0" smtClean="0">
              <a:solidFill>
                <a:schemeClr val="tx2"/>
              </a:solidFill>
            </a:endParaRPr>
          </a:p>
          <a:p>
            <a:pPr marL="1295400" lvl="2" indent="-381000">
              <a:buNone/>
              <a:defRPr/>
            </a:pPr>
            <a:endParaRPr lang="en-US" sz="3600" dirty="0"/>
          </a:p>
        </p:txBody>
      </p:sp>
    </p:spTree>
    <p:extLst>
      <p:ext uri="{BB962C8B-B14F-4D97-AF65-F5344CB8AC3E}">
        <p14:creationId xmlns:p14="http://schemas.microsoft.com/office/powerpoint/2010/main" val="302273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anim calcmode="lin" valueType="num">
                                      <p:cBhvr additive="base">
                                        <p:cTn id="11"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57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anim calcmode="lin" valueType="num">
                                      <p:cBhvr additive="base">
                                        <p:cTn id="15"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57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anim calcmode="lin" valueType="num">
                                      <p:cBhvr additive="base">
                                        <p:cTn id="19"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0" y="0"/>
            <a:ext cx="6627812" cy="6553200"/>
          </a:xfrm>
        </p:spPr>
        <p:txBody>
          <a:bodyPr/>
          <a:lstStyle/>
          <a:p>
            <a:pPr marL="495300" indent="-381000">
              <a:defRPr/>
            </a:pPr>
            <a:r>
              <a:rPr lang="en-US" sz="2800" dirty="0">
                <a:solidFill>
                  <a:schemeClr val="tx2"/>
                </a:solidFill>
              </a:rPr>
              <a:t>Reagan used the profits from the arms sale to give to the Contras</a:t>
            </a:r>
          </a:p>
          <a:p>
            <a:pPr marL="895350" lvl="1" indent="-381000">
              <a:defRPr/>
            </a:pPr>
            <a:r>
              <a:rPr lang="en-US" sz="2800" dirty="0" smtClean="0">
                <a:solidFill>
                  <a:schemeClr val="tx2"/>
                </a:solidFill>
              </a:rPr>
              <a:t>Congress investigated and held televised hearings on the matter</a:t>
            </a:r>
          </a:p>
          <a:p>
            <a:pPr marL="895350" lvl="1" indent="-381000">
              <a:defRPr/>
            </a:pPr>
            <a:r>
              <a:rPr lang="en-US" sz="2800" i="1" u="sng" dirty="0" smtClean="0">
                <a:solidFill>
                  <a:schemeClr val="tx2"/>
                </a:solidFill>
              </a:rPr>
              <a:t>Lieutenant Colonel Oliver North</a:t>
            </a:r>
            <a:r>
              <a:rPr lang="en-US" sz="2800" dirty="0" smtClean="0">
                <a:solidFill>
                  <a:schemeClr val="tx2"/>
                </a:solidFill>
              </a:rPr>
              <a:t>, an NSC officer, reported that he attempted a cover up.</a:t>
            </a:r>
          </a:p>
          <a:p>
            <a:pPr marL="1295400" lvl="2" indent="-381000">
              <a:defRPr/>
            </a:pPr>
            <a:r>
              <a:rPr lang="en-US" sz="2800" dirty="0">
                <a:solidFill>
                  <a:schemeClr val="tx2"/>
                </a:solidFill>
              </a:rPr>
              <a:t>He was convicted of destroying government property, but the conviction was vacated on appeal.   </a:t>
            </a:r>
          </a:p>
          <a:p>
            <a:pPr marL="1295400" lvl="2" indent="-381000">
              <a:defRPr/>
            </a:pPr>
            <a:endParaRPr lang="en-US" dirty="0" smtClean="0">
              <a:solidFill>
                <a:schemeClr val="tx2"/>
              </a:solidFill>
            </a:endParaRPr>
          </a:p>
          <a:p>
            <a:pPr marL="1295400" lvl="2" indent="-381000">
              <a:defRPr/>
            </a:pPr>
            <a:endParaRPr lang="en-US" dirty="0" smtClean="0">
              <a:solidFill>
                <a:schemeClr val="tx2"/>
              </a:solidFill>
            </a:endParaRPr>
          </a:p>
        </p:txBody>
      </p:sp>
      <p:pic>
        <p:nvPicPr>
          <p:cNvPr id="28675" name="Picture 4" descr="icboo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5600" y="0"/>
            <a:ext cx="2690812"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North's mugshot, after his arrest">
            <a:hlinkClick r:id="rId4" tooltip="North's mugshot, after his arre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4012" y="3657600"/>
            <a:ext cx="2514600" cy="319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01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2000"/>
                                        <p:tgtEl>
                                          <p:spTgt spid="768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803">
                                            <p:txEl>
                                              <p:pRg st="1" end="1"/>
                                            </p:txEl>
                                          </p:spTgt>
                                        </p:tgtEl>
                                        <p:attrNameLst>
                                          <p:attrName>style.visibility</p:attrName>
                                        </p:attrNameLst>
                                      </p:cBhvr>
                                      <p:to>
                                        <p:strVal val="visible"/>
                                      </p:to>
                                    </p:set>
                                    <p:animEffect transition="in" filter="fade">
                                      <p:cBhvr>
                                        <p:cTn id="10" dur="2000"/>
                                        <p:tgtEl>
                                          <p:spTgt spid="7680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Effect transition="in" filter="fade">
                                      <p:cBhvr>
                                        <p:cTn id="13" dur="2000"/>
                                        <p:tgtEl>
                                          <p:spTgt spid="7680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803">
                                            <p:txEl>
                                              <p:pRg st="3" end="3"/>
                                            </p:txEl>
                                          </p:spTgt>
                                        </p:tgtEl>
                                        <p:attrNameLst>
                                          <p:attrName>style.visibility</p:attrName>
                                        </p:attrNameLst>
                                      </p:cBhvr>
                                      <p:to>
                                        <p:strVal val="visible"/>
                                      </p:to>
                                    </p:set>
                                    <p:animEffect transition="in" filter="fade">
                                      <p:cBhvr>
                                        <p:cTn id="16" dur="2000"/>
                                        <p:tgtEl>
                                          <p:spTgt spid="7680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867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28677"/>
                                        </p:tgtEl>
                                        <p:attrNameLst>
                                          <p:attrName>style.visibility</p:attrName>
                                        </p:attrNameLst>
                                      </p:cBhvr>
                                      <p:to>
                                        <p:strVal val="visible"/>
                                      </p:to>
                                    </p:set>
                                    <p:animEffect transition="in" filter="diamond(in)">
                                      <p:cBhvr>
                                        <p:cTn id="25"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150812" y="1447800"/>
            <a:ext cx="9220200" cy="4267200"/>
          </a:xfrm>
        </p:spPr>
        <p:txBody>
          <a:bodyPr>
            <a:normAutofit/>
          </a:bodyPr>
          <a:lstStyle/>
          <a:p>
            <a:pPr eaLnBrk="1" hangingPunct="1">
              <a:defRPr/>
            </a:pPr>
            <a:r>
              <a:rPr lang="en-US" sz="2800" dirty="0" smtClean="0">
                <a:solidFill>
                  <a:schemeClr val="tx2"/>
                </a:solidFill>
              </a:rPr>
              <a:t>Reagan dislikes the Soviet Union—calls it the “evil empire.”</a:t>
            </a:r>
          </a:p>
          <a:p>
            <a:pPr marL="495300" indent="-381000">
              <a:defRPr/>
            </a:pPr>
            <a:r>
              <a:rPr lang="en-US" sz="2800" dirty="0" smtClean="0">
                <a:solidFill>
                  <a:schemeClr val="tx2"/>
                </a:solidFill>
              </a:rPr>
              <a:t>Reagan moves away from the Nixon policy of détente, due to his “Peace through Strength” strategy.</a:t>
            </a:r>
          </a:p>
        </p:txBody>
      </p:sp>
      <p:sp>
        <p:nvSpPr>
          <p:cNvPr id="38915" name="TextBox 2"/>
          <p:cNvSpPr txBox="1">
            <a:spLocks noChangeArrowheads="1"/>
          </p:cNvSpPr>
          <p:nvPr/>
        </p:nvSpPr>
        <p:spPr bwMode="auto">
          <a:xfrm>
            <a:off x="1903412" y="533401"/>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800" dirty="0" smtClean="0"/>
              <a:t>Foreign Issues/Policy</a:t>
            </a:r>
            <a:endParaRPr lang="en-US" altLang="en-US" sz="4800" dirty="0"/>
          </a:p>
        </p:txBody>
      </p:sp>
      <p:pic>
        <p:nvPicPr>
          <p:cNvPr id="4" name="Picture 7" descr="http://ts2.mm.bing.net/th?id=H.4768419706898545&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2574" y="3300367"/>
            <a:ext cx="51816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65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0" y="228600"/>
            <a:ext cx="11961812" cy="6400800"/>
          </a:xfrm>
        </p:spPr>
        <p:txBody>
          <a:bodyPr/>
          <a:lstStyle/>
          <a:p>
            <a:pPr marL="495300" indent="-381000">
              <a:lnSpc>
                <a:spcPct val="100000"/>
              </a:lnSpc>
              <a:spcBef>
                <a:spcPts val="600"/>
              </a:spcBef>
              <a:defRPr/>
            </a:pPr>
            <a:r>
              <a:rPr lang="en-US" dirty="0" smtClean="0">
                <a:solidFill>
                  <a:schemeClr val="tx2"/>
                </a:solidFill>
              </a:rPr>
              <a:t>In 1987, US and USSR signed an agreement that limited the number of nuclear weapons  (</a:t>
            </a:r>
            <a:r>
              <a:rPr lang="en-US" b="1" u="sng" dirty="0" smtClean="0">
                <a:solidFill>
                  <a:srgbClr val="FFFF00"/>
                </a:solidFill>
              </a:rPr>
              <a:t>INF Treaty</a:t>
            </a:r>
            <a:r>
              <a:rPr lang="en-US" dirty="0" smtClean="0"/>
              <a:t>–</a:t>
            </a:r>
            <a:r>
              <a:rPr lang="en-US" dirty="0" smtClean="0">
                <a:solidFill>
                  <a:schemeClr val="tx2"/>
                </a:solidFill>
              </a:rPr>
              <a:t>this was similar to…)</a:t>
            </a:r>
          </a:p>
          <a:p>
            <a:pPr eaLnBrk="1" hangingPunct="1">
              <a:lnSpc>
                <a:spcPct val="100000"/>
              </a:lnSpc>
              <a:spcBef>
                <a:spcPts val="600"/>
              </a:spcBef>
              <a:defRPr/>
            </a:pPr>
            <a:r>
              <a:rPr lang="en-US" dirty="0" smtClean="0">
                <a:solidFill>
                  <a:schemeClr val="tx2"/>
                </a:solidFill>
              </a:rPr>
              <a:t>Soviet President </a:t>
            </a:r>
            <a:r>
              <a:rPr lang="en-US" b="1" u="sng" dirty="0" smtClean="0">
                <a:solidFill>
                  <a:srgbClr val="FFFF00"/>
                </a:solidFill>
              </a:rPr>
              <a:t>Mikhail Gorbachev </a:t>
            </a:r>
            <a:r>
              <a:rPr lang="en-US" dirty="0" smtClean="0">
                <a:solidFill>
                  <a:schemeClr val="tx2"/>
                </a:solidFill>
              </a:rPr>
              <a:t>introduces “</a:t>
            </a:r>
            <a:r>
              <a:rPr lang="en-US" i="1" u="sng" dirty="0" smtClean="0">
                <a:solidFill>
                  <a:srgbClr val="FFFF00"/>
                </a:solidFill>
              </a:rPr>
              <a:t>Glasnost</a:t>
            </a:r>
            <a:r>
              <a:rPr lang="en-US" dirty="0" smtClean="0">
                <a:solidFill>
                  <a:schemeClr val="tx2"/>
                </a:solidFill>
              </a:rPr>
              <a:t>” (openness) which brings new Soviet freedoms.</a:t>
            </a:r>
          </a:p>
          <a:p>
            <a:pPr eaLnBrk="1" hangingPunct="1">
              <a:lnSpc>
                <a:spcPct val="100000"/>
              </a:lnSpc>
              <a:spcBef>
                <a:spcPts val="600"/>
              </a:spcBef>
              <a:defRPr/>
            </a:pPr>
            <a:r>
              <a:rPr lang="en-US" i="1" u="sng" dirty="0" smtClean="0">
                <a:solidFill>
                  <a:srgbClr val="FFFF00"/>
                </a:solidFill>
              </a:rPr>
              <a:t>Perestroika</a:t>
            </a:r>
            <a:r>
              <a:rPr lang="en-US" dirty="0" smtClean="0">
                <a:solidFill>
                  <a:srgbClr val="FFFF00"/>
                </a:solidFill>
              </a:rPr>
              <a:t> </a:t>
            </a:r>
            <a:r>
              <a:rPr lang="en-US" dirty="0" smtClean="0">
                <a:solidFill>
                  <a:schemeClr val="tx2"/>
                </a:solidFill>
              </a:rPr>
              <a:t>(economic restructuring) increased Soviet foreign trade and reduce military spending.</a:t>
            </a:r>
          </a:p>
          <a:p>
            <a:pPr marL="95250" indent="-381000">
              <a:lnSpc>
                <a:spcPct val="100000"/>
              </a:lnSpc>
              <a:spcBef>
                <a:spcPts val="600"/>
              </a:spcBef>
              <a:defRPr/>
            </a:pPr>
            <a:r>
              <a:rPr lang="en-US" sz="2800" u="sng" dirty="0">
                <a:solidFill>
                  <a:schemeClr val="tx2"/>
                </a:solidFill>
              </a:rPr>
              <a:t>Reagan’s aggressive policies</a:t>
            </a:r>
            <a:r>
              <a:rPr lang="en-US" sz="2800" dirty="0">
                <a:solidFill>
                  <a:schemeClr val="tx2"/>
                </a:solidFill>
              </a:rPr>
              <a:t>, along with Gorbachev’s reforms to the troubled political and economic system </a:t>
            </a:r>
            <a:r>
              <a:rPr lang="en-US" sz="2800" u="sng" dirty="0">
                <a:solidFill>
                  <a:schemeClr val="tx2"/>
                </a:solidFill>
              </a:rPr>
              <a:t>caused the downfall of the Soviet Union and its influence in other nations.</a:t>
            </a:r>
          </a:p>
          <a:p>
            <a:pPr marL="495300" indent="-381000">
              <a:defRPr/>
            </a:pPr>
            <a:endParaRPr lang="en-US" sz="4000" dirty="0">
              <a:solidFill>
                <a:schemeClr val="tx2"/>
              </a:solidFill>
            </a:endParaRPr>
          </a:p>
        </p:txBody>
      </p:sp>
      <p:pic>
        <p:nvPicPr>
          <p:cNvPr id="3" name="Picture 4" descr="reagan-gorbach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1812" y="4175760"/>
            <a:ext cx="29337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reagan_gorbach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3941422"/>
            <a:ext cx="4495800" cy="289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33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checkerboard(across)">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checkerboard(across)">
                                      <p:cBhvr>
                                        <p:cTn id="12" dur="500"/>
                                        <p:tgtEl>
                                          <p:spTgt spid="71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checkerboard(across)">
                                      <p:cBhvr>
                                        <p:cTn id="17" dur="500"/>
                                        <p:tgtEl>
                                          <p:spTgt spid="71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checkerboard(across)">
                                      <p:cBhvr>
                                        <p:cTn id="22" dur="5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7212" y="381000"/>
            <a:ext cx="8153400" cy="2590800"/>
          </a:xfrm>
        </p:spPr>
        <p:txBody>
          <a:bodyPr>
            <a:normAutofit/>
          </a:bodyPr>
          <a:lstStyle/>
          <a:p>
            <a:pPr>
              <a:defRPr/>
            </a:pPr>
            <a:r>
              <a:rPr lang="en-US" sz="2800" dirty="0" smtClean="0"/>
              <a:t>Beginning in November of 1989, the Berlin Wall is taken down by celebratory Germans from both the East and the West—paving the way for a re-unified Germany.</a:t>
            </a:r>
            <a:endParaRPr lang="en-US" sz="2800" dirty="0"/>
          </a:p>
        </p:txBody>
      </p:sp>
      <p:pic>
        <p:nvPicPr>
          <p:cNvPr id="80898" name="Picture 2" descr="Image:Berlinermau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2" y="29718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903412" y="58674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Pre-”fall” of the Berlin Wall</a:t>
            </a:r>
          </a:p>
        </p:txBody>
      </p:sp>
      <p:pic>
        <p:nvPicPr>
          <p:cNvPr id="80900" name="Picture 4" descr="http://tbn0.google.com/images?q=tbn:gB7kNjoE9gapKM:http://blogs.usatoday.com/photos/uncategorized/2007/09/11/axxberlinwallforu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9612" y="2590800"/>
            <a:ext cx="33528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170612" y="57150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Partying on the wall</a:t>
            </a:r>
          </a:p>
        </p:txBody>
      </p:sp>
    </p:spTree>
    <p:extLst>
      <p:ext uri="{BB962C8B-B14F-4D97-AF65-F5344CB8AC3E}">
        <p14:creationId xmlns:p14="http://schemas.microsoft.com/office/powerpoint/2010/main" val="250766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0898"/>
                                        </p:tgtEl>
                                        <p:attrNameLst>
                                          <p:attrName>style.visibility</p:attrName>
                                        </p:attrNameLst>
                                      </p:cBhvr>
                                      <p:to>
                                        <p:strVal val="visible"/>
                                      </p:to>
                                    </p:set>
                                    <p:animEffect transition="in" filter="box(in)">
                                      <p:cBhvr>
                                        <p:cTn id="12" dur="500"/>
                                        <p:tgtEl>
                                          <p:spTgt spid="808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0900"/>
                                        </p:tgtEl>
                                        <p:attrNameLst>
                                          <p:attrName>style.visibility</p:attrName>
                                        </p:attrNameLst>
                                      </p:cBhvr>
                                      <p:to>
                                        <p:strVal val="visible"/>
                                      </p:to>
                                    </p:set>
                                    <p:animEffect transition="in" filter="checkerboard(across)">
                                      <p:cBhvr>
                                        <p:cTn id="22" dur="500"/>
                                        <p:tgtEl>
                                          <p:spTgt spid="809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5713412" y="609600"/>
            <a:ext cx="6324600" cy="6019800"/>
          </a:xfrm>
        </p:spPr>
        <p:txBody>
          <a:bodyPr>
            <a:normAutofit/>
          </a:bodyPr>
          <a:lstStyle/>
          <a:p>
            <a:pPr marL="876300" lvl="1" indent="-419100">
              <a:buFontTx/>
              <a:buChar char="•"/>
              <a:defRPr/>
            </a:pPr>
            <a:r>
              <a:rPr lang="en-US" sz="2800" b="1" dirty="0" smtClean="0"/>
              <a:t>George H. W. Bush</a:t>
            </a:r>
            <a:br>
              <a:rPr lang="en-US" sz="2800" b="1" dirty="0" smtClean="0"/>
            </a:br>
            <a:r>
              <a:rPr lang="en-US" sz="2800" b="1" dirty="0" smtClean="0"/>
              <a:t>Republican</a:t>
            </a:r>
            <a:br>
              <a:rPr lang="en-US" sz="2800" b="1" dirty="0" smtClean="0"/>
            </a:br>
            <a:r>
              <a:rPr lang="en-US" sz="2800" b="1" dirty="0" smtClean="0"/>
              <a:t>1989-1993</a:t>
            </a:r>
          </a:p>
          <a:p>
            <a:pPr marL="876300" lvl="1" indent="-419100">
              <a:defRPr/>
            </a:pPr>
            <a:endParaRPr lang="en-US" sz="2800" b="1" dirty="0" smtClean="0"/>
          </a:p>
          <a:p>
            <a:pPr marL="876300" lvl="1" indent="-419100">
              <a:buFontTx/>
              <a:buChar char="•"/>
              <a:defRPr/>
            </a:pPr>
            <a:r>
              <a:rPr lang="en-US" sz="2800" dirty="0" smtClean="0">
                <a:solidFill>
                  <a:schemeClr val="tx2"/>
                </a:solidFill>
              </a:rPr>
              <a:t>Won in an electoral vote (426-111) landslide over MA Democrat Michael Dukakis</a:t>
            </a:r>
          </a:p>
          <a:p>
            <a:pPr marL="876300" lvl="1" indent="-419100">
              <a:buFontTx/>
              <a:buChar char="•"/>
              <a:defRPr/>
            </a:pPr>
            <a:r>
              <a:rPr lang="en-US" sz="2800" dirty="0" smtClean="0">
                <a:solidFill>
                  <a:schemeClr val="tx2"/>
                </a:solidFill>
                <a:latin typeface="Comic Sans MS" pitchFamily="66" charset="0"/>
              </a:rPr>
              <a:t>Popular vote difference was just over 8 million</a:t>
            </a:r>
            <a:endParaRPr lang="en-US" sz="2400" dirty="0">
              <a:latin typeface="Comic Sans MS"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12" y="381000"/>
            <a:ext cx="5419228" cy="6248400"/>
          </a:xfrm>
          <a:prstGeom prst="rect">
            <a:avLst/>
          </a:prstGeom>
        </p:spPr>
      </p:pic>
    </p:spTree>
    <p:extLst>
      <p:ext uri="{BB962C8B-B14F-4D97-AF65-F5344CB8AC3E}">
        <p14:creationId xmlns:p14="http://schemas.microsoft.com/office/powerpoint/2010/main" val="16557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lgn="ctr" eaLnBrk="1" hangingPunct="1">
              <a:defRPr/>
            </a:pPr>
            <a:r>
              <a:rPr lang="en-US" sz="6000" b="1" dirty="0" smtClean="0">
                <a:latin typeface="Calibri" panose="020F0502020204030204" pitchFamily="34" charset="0"/>
              </a:rPr>
              <a:t/>
            </a:r>
            <a:br>
              <a:rPr lang="en-US" sz="6000" b="1" dirty="0" smtClean="0">
                <a:latin typeface="Calibri" panose="020F0502020204030204" pitchFamily="34" charset="0"/>
              </a:rPr>
            </a:br>
            <a:r>
              <a:rPr lang="en-US" sz="6000" b="1" dirty="0" smtClean="0">
                <a:latin typeface="Calibri" panose="020F0502020204030204" pitchFamily="34" charset="0"/>
              </a:rPr>
              <a:t>1988 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Bush = Red		Dukakis = Blue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914" y="1600200"/>
            <a:ext cx="9525000" cy="5461433"/>
          </a:xfrm>
        </p:spPr>
      </p:pic>
    </p:spTree>
    <p:extLst>
      <p:ext uri="{BB962C8B-B14F-4D97-AF65-F5344CB8AC3E}">
        <p14:creationId xmlns:p14="http://schemas.microsoft.com/office/powerpoint/2010/main" val="154194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5612" y="1371600"/>
            <a:ext cx="11125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buFont typeface="Arial" panose="020B0604020202020204" pitchFamily="34" charset="0"/>
              <a:buChar char="•"/>
            </a:pPr>
            <a:r>
              <a:rPr lang="en-US" altLang="en-US" sz="3200" dirty="0" smtClean="0"/>
              <a:t>Pro-democracy </a:t>
            </a:r>
            <a:r>
              <a:rPr lang="en-US" altLang="en-US" sz="3200" dirty="0"/>
              <a:t>demonstrations in China’s Tiananmen Square (1989)</a:t>
            </a:r>
          </a:p>
          <a:p>
            <a:pPr lvl="1">
              <a:buFont typeface="Arial" panose="020B0604020202020204" pitchFamily="34" charset="0"/>
              <a:buChar char="•"/>
            </a:pPr>
            <a:r>
              <a:rPr lang="en-US" altLang="en-US" sz="3200" dirty="0"/>
              <a:t>Mainly led by </a:t>
            </a:r>
            <a:r>
              <a:rPr lang="en-US" altLang="en-US" sz="3200" dirty="0" smtClean="0"/>
              <a:t>students protesting for more human rights and political freedom in the face of lessening of economic restrictions</a:t>
            </a:r>
            <a:endParaRPr lang="en-US" altLang="en-US" sz="3200" dirty="0"/>
          </a:p>
        </p:txBody>
      </p:sp>
      <p:pic>
        <p:nvPicPr>
          <p:cNvPr id="43012" name="Picture 2" descr="http://upload.wikimedia.org/wikipedia/en/thumb/d/d8/Tianasquare.jpg/240px-Tianasquare.jpg">
            <a:hlinkClick r:id="rId2" tooltip="Tianasquare.jp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69" y="3926144"/>
            <a:ext cx="4421659" cy="285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2412" y="0"/>
            <a:ext cx="8787948" cy="1323439"/>
          </a:xfrm>
          <a:prstGeom prst="rect">
            <a:avLst/>
          </a:prstGeom>
        </p:spPr>
        <p:txBody>
          <a:bodyPr wrap="square">
            <a:spAutoFit/>
          </a:bodyPr>
          <a:lstStyle/>
          <a:p>
            <a:pPr algn="ctr"/>
            <a:r>
              <a:rPr lang="en-US" altLang="en-US" sz="4000" b="1" dirty="0"/>
              <a:t>George H.W. Bush: Foreign </a:t>
            </a:r>
            <a:r>
              <a:rPr lang="en-US" altLang="en-US" sz="4000" b="1" dirty="0" smtClean="0"/>
              <a:t>Policy/ Affairs…Cold War</a:t>
            </a:r>
            <a:endParaRPr lang="en-US" sz="40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4076" y="3657600"/>
            <a:ext cx="4974336" cy="3200400"/>
          </a:xfrm>
          <a:prstGeom prst="rect">
            <a:avLst/>
          </a:prstGeom>
        </p:spPr>
      </p:pic>
    </p:spTree>
    <p:extLst>
      <p:ext uri="{BB962C8B-B14F-4D97-AF65-F5344CB8AC3E}">
        <p14:creationId xmlns:p14="http://schemas.microsoft.com/office/powerpoint/2010/main" val="162549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43012"/>
                                        </p:tgtEl>
                                        <p:attrNameLst>
                                          <p:attrName>style.visibility</p:attrName>
                                        </p:attrNameLst>
                                      </p:cBhvr>
                                      <p:to>
                                        <p:strVal val="visible"/>
                                      </p:to>
                                    </p:set>
                                    <p:animEffect transition="in" filter="diamond(in)">
                                      <p:cBhvr>
                                        <p:cTn id="15"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normAutofit fontScale="90000"/>
          </a:bodyPr>
          <a:lstStyle/>
          <a:p>
            <a:r>
              <a:rPr lang="en-US" altLang="en-US" b="1" dirty="0"/>
              <a:t>George H.W. Bush: Foreign Policy/ Affairs…Cold War</a:t>
            </a:r>
            <a:r>
              <a:rPr lang="en-US" b="1" dirty="0"/>
              <a:t/>
            </a:r>
            <a:br>
              <a:rPr lang="en-US" b="1" dirty="0"/>
            </a:br>
            <a:endParaRPr lang="en-US" dirty="0"/>
          </a:p>
        </p:txBody>
      </p:sp>
      <p:sp>
        <p:nvSpPr>
          <p:cNvPr id="3" name="Content Placeholder 2"/>
          <p:cNvSpPr>
            <a:spLocks noGrp="1"/>
          </p:cNvSpPr>
          <p:nvPr>
            <p:ph idx="1"/>
          </p:nvPr>
        </p:nvSpPr>
        <p:spPr>
          <a:xfrm>
            <a:off x="608012" y="1219200"/>
            <a:ext cx="10058402" cy="2743200"/>
          </a:xfrm>
        </p:spPr>
        <p:txBody>
          <a:bodyPr/>
          <a:lstStyle/>
          <a:p>
            <a:r>
              <a:rPr lang="en-US" dirty="0" smtClean="0"/>
              <a:t>Soviets withdraw their troops from Afghanistan</a:t>
            </a:r>
          </a:p>
          <a:p>
            <a:pPr lvl="1"/>
            <a:r>
              <a:rPr lang="en-US" dirty="0" smtClean="0"/>
              <a:t>This is viewed by many/most to be Russia’s Vietnam </a:t>
            </a:r>
          </a:p>
          <a:p>
            <a:r>
              <a:rPr lang="en-US" dirty="0" smtClean="0"/>
              <a:t>Following the fall of the Berlin Wall (and communism in Eastern Europe), the Warsaw Pact disbands</a:t>
            </a:r>
          </a:p>
          <a:p>
            <a:r>
              <a:rPr lang="en-US" dirty="0" smtClean="0"/>
              <a:t>East Germany and West Germany cease to exist any longer as the reunification movement succeeds…a single Germany again</a:t>
            </a:r>
            <a:endParaRPr lang="en-US" dirty="0"/>
          </a:p>
        </p:txBody>
      </p:sp>
      <p:sp>
        <p:nvSpPr>
          <p:cNvPr id="4" name="AutoShape 2" descr=" "/>
          <p:cNvSpPr>
            <a:spLocks noChangeAspect="1" noChangeArrowheads="1"/>
          </p:cNvSpPr>
          <p:nvPr/>
        </p:nvSpPr>
        <p:spPr bwMode="auto">
          <a:xfrm>
            <a:off x="63500" y="-762000"/>
            <a:ext cx="22860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10" y="3864654"/>
            <a:ext cx="2231345" cy="22313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612" y="3877717"/>
            <a:ext cx="3200400" cy="2392822"/>
          </a:xfrm>
          <a:prstGeom prst="rect">
            <a:avLst/>
          </a:prstGeom>
        </p:spPr>
      </p:pic>
      <p:sp>
        <p:nvSpPr>
          <p:cNvPr id="7" name="AutoShape 4" descr=" "/>
          <p:cNvSpPr>
            <a:spLocks noChangeAspect="1" noChangeArrowheads="1"/>
          </p:cNvSpPr>
          <p:nvPr/>
        </p:nvSpPr>
        <p:spPr bwMode="auto">
          <a:xfrm>
            <a:off x="63500" y="-784225"/>
            <a:ext cx="2762250" cy="163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 "/>
          <p:cNvSpPr>
            <a:spLocks noChangeAspect="1" noChangeArrowheads="1"/>
          </p:cNvSpPr>
          <p:nvPr/>
        </p:nvSpPr>
        <p:spPr bwMode="auto">
          <a:xfrm>
            <a:off x="63500" y="-731838"/>
            <a:ext cx="2486025"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stretch>
            <a:fillRect/>
          </a:stretch>
        </p:blipFill>
        <p:spPr>
          <a:xfrm>
            <a:off x="7107783" y="3962400"/>
            <a:ext cx="3558631" cy="2181536"/>
          </a:xfrm>
          <a:prstGeom prst="rect">
            <a:avLst/>
          </a:prstGeom>
        </p:spPr>
      </p:pic>
    </p:spTree>
    <p:extLst>
      <p:ext uri="{BB962C8B-B14F-4D97-AF65-F5344CB8AC3E}">
        <p14:creationId xmlns:p14="http://schemas.microsoft.com/office/powerpoint/2010/main" val="54418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George H.W. Bush: Foreign Policy/ </a:t>
            </a:r>
            <a:r>
              <a:rPr lang="en-US" altLang="en-US" b="1" dirty="0" smtClean="0"/>
              <a:t>Affairs…End of the Cold </a:t>
            </a:r>
            <a:r>
              <a:rPr lang="en-US" altLang="en-US" b="1" dirty="0"/>
              <a:t>War</a:t>
            </a:r>
            <a:endParaRPr lang="en-US" dirty="0"/>
          </a:p>
        </p:txBody>
      </p:sp>
      <p:sp>
        <p:nvSpPr>
          <p:cNvPr id="3" name="Content Placeholder 2"/>
          <p:cNvSpPr>
            <a:spLocks noGrp="1"/>
          </p:cNvSpPr>
          <p:nvPr>
            <p:ph idx="1"/>
          </p:nvPr>
        </p:nvSpPr>
        <p:spPr>
          <a:xfrm>
            <a:off x="1217614" y="1828800"/>
            <a:ext cx="9753600" cy="2133600"/>
          </a:xfrm>
        </p:spPr>
        <p:txBody>
          <a:bodyPr/>
          <a:lstStyle/>
          <a:p>
            <a:r>
              <a:rPr lang="en-US" dirty="0" smtClean="0"/>
              <a:t>START (Strategic Arms Reduction Treaty) was agreed to by the U.S. and the soon-to-be-former-Soviet Union in 1991</a:t>
            </a:r>
          </a:p>
          <a:p>
            <a:pPr lvl="1"/>
            <a:r>
              <a:rPr lang="en-US" dirty="0" smtClean="0"/>
              <a:t>It, obviously, reduced the number of strategic arms held and produced by each nation (read that as nuclear weapons)</a:t>
            </a:r>
          </a:p>
          <a:p>
            <a:pPr lvl="1"/>
            <a:r>
              <a:rPr lang="en-US" dirty="0" smtClean="0"/>
              <a:t>We continue to negotiate treaties like this…most recently 2016 with President Obama and Russian Foreign Minister Medvedev</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3925389"/>
            <a:ext cx="4267200" cy="3556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991" y="3925389"/>
            <a:ext cx="3595686" cy="2950306"/>
          </a:xfrm>
          <a:prstGeom prst="rect">
            <a:avLst/>
          </a:prstGeom>
        </p:spPr>
      </p:pic>
    </p:spTree>
    <p:extLst>
      <p:ext uri="{BB962C8B-B14F-4D97-AF65-F5344CB8AC3E}">
        <p14:creationId xmlns:p14="http://schemas.microsoft.com/office/powerpoint/2010/main" val="412407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Foreign Issues/Policy</a:t>
            </a:r>
            <a:endParaRPr lang="en-US" dirty="0"/>
          </a:p>
        </p:txBody>
      </p:sp>
      <p:sp>
        <p:nvSpPr>
          <p:cNvPr id="2" name="TextBox 1"/>
          <p:cNvSpPr txBox="1"/>
          <p:nvPr/>
        </p:nvSpPr>
        <p:spPr>
          <a:xfrm>
            <a:off x="989012" y="1905000"/>
            <a:ext cx="9906000" cy="2142125"/>
          </a:xfrm>
          <a:prstGeom prst="rect">
            <a:avLst/>
          </a:prstGeom>
          <a:noFill/>
        </p:spPr>
        <p:txBody>
          <a:bodyPr wrap="square" rtlCol="0">
            <a:spAutoFit/>
          </a:bodyPr>
          <a:lstStyle/>
          <a:p>
            <a:pPr marL="285750" indent="-285750">
              <a:lnSpc>
                <a:spcPct val="90000"/>
              </a:lnSpc>
              <a:buFont typeface="Arial" panose="020B0604020202020204" pitchFamily="34" charset="0"/>
              <a:buChar char="•"/>
              <a:defRPr/>
            </a:pPr>
            <a:r>
              <a:rPr lang="en-US" sz="2800" dirty="0" smtClean="0">
                <a:solidFill>
                  <a:schemeClr val="tx2"/>
                </a:solidFill>
              </a:rPr>
              <a:t>Ford was one of the signatories on the </a:t>
            </a:r>
            <a:r>
              <a:rPr lang="en-US" sz="2400" b="1" i="1" u="sng" dirty="0">
                <a:solidFill>
                  <a:schemeClr val="tx2"/>
                </a:solidFill>
              </a:rPr>
              <a:t>“Helsinki Accords”</a:t>
            </a:r>
            <a:r>
              <a:rPr lang="en-US" sz="2400" dirty="0">
                <a:solidFill>
                  <a:schemeClr val="tx2"/>
                </a:solidFill>
              </a:rPr>
              <a:t>  (1975) where 30 </a:t>
            </a:r>
            <a:r>
              <a:rPr lang="en-US" sz="2400" dirty="0" smtClean="0">
                <a:solidFill>
                  <a:schemeClr val="tx2"/>
                </a:solidFill>
              </a:rPr>
              <a:t>(mostly European) nations </a:t>
            </a:r>
            <a:r>
              <a:rPr lang="en-US" sz="2400" dirty="0">
                <a:solidFill>
                  <a:schemeClr val="tx2"/>
                </a:solidFill>
              </a:rPr>
              <a:t>promised </a:t>
            </a:r>
            <a:r>
              <a:rPr lang="en-US" sz="2400" dirty="0" smtClean="0">
                <a:solidFill>
                  <a:schemeClr val="tx2"/>
                </a:solidFill>
              </a:rPr>
              <a:t>to cooperate and improve human rights conditions in the world</a:t>
            </a:r>
          </a:p>
          <a:p>
            <a:pPr marL="285750" indent="-285750">
              <a:lnSpc>
                <a:spcPct val="90000"/>
              </a:lnSpc>
              <a:buFont typeface="Arial" panose="020B0604020202020204" pitchFamily="34" charset="0"/>
              <a:buChar char="•"/>
              <a:defRPr/>
            </a:pPr>
            <a:r>
              <a:rPr lang="en-US" sz="2400" dirty="0" smtClean="0">
                <a:solidFill>
                  <a:schemeClr val="tx2"/>
                </a:solidFill>
              </a:rPr>
              <a:t>Ford also signed the </a:t>
            </a:r>
            <a:r>
              <a:rPr lang="en-US" sz="2400" b="1" u="sng" dirty="0" smtClean="0">
                <a:solidFill>
                  <a:schemeClr val="tx2"/>
                </a:solidFill>
              </a:rPr>
              <a:t>SALT</a:t>
            </a:r>
            <a:r>
              <a:rPr lang="en-US" sz="2400" dirty="0" smtClean="0">
                <a:solidFill>
                  <a:schemeClr val="tx2"/>
                </a:solidFill>
              </a:rPr>
              <a:t> (Strategic Arms Limitations Treaty) </a:t>
            </a:r>
            <a:r>
              <a:rPr lang="en-US" sz="2400" b="1" u="sng" dirty="0" smtClean="0">
                <a:solidFill>
                  <a:schemeClr val="tx2"/>
                </a:solidFill>
              </a:rPr>
              <a:t>Treaty</a:t>
            </a:r>
            <a:r>
              <a:rPr lang="en-US" sz="2400" dirty="0" smtClean="0">
                <a:solidFill>
                  <a:schemeClr val="tx2"/>
                </a:solidFill>
              </a:rPr>
              <a:t> that Nixon had developed in order to …</a:t>
            </a:r>
            <a:endParaRPr lang="en-US" sz="2400" dirty="0">
              <a:solidFill>
                <a:schemeClr val="tx2"/>
              </a:solidFill>
            </a:endParaRPr>
          </a:p>
          <a:p>
            <a:pPr marL="285750" indent="-285750">
              <a:lnSpc>
                <a:spcPct val="90000"/>
              </a:lnSpc>
              <a:buFont typeface="Arial" panose="020B0604020202020204" pitchFamily="34" charset="0"/>
              <a:buChar char="•"/>
              <a:defRPr/>
            </a:pPr>
            <a:endParaRPr lang="en-US" sz="2400" dirty="0"/>
          </a:p>
        </p:txBody>
      </p:sp>
      <p:pic>
        <p:nvPicPr>
          <p:cNvPr id="4" name="Picture 4" descr="Image:Ford signing accord with Brehznev, November 24, 197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012" y="3799776"/>
            <a:ext cx="4497388" cy="305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672" y="227012"/>
            <a:ext cx="10820400" cy="838200"/>
          </a:xfrm>
        </p:spPr>
        <p:txBody>
          <a:bodyPr>
            <a:normAutofit fontScale="90000"/>
          </a:bodyPr>
          <a:lstStyle/>
          <a:p>
            <a:pPr algn="ctr" eaLnBrk="1" hangingPunct="1"/>
            <a:r>
              <a:rPr lang="en-US" altLang="en-US" dirty="0" smtClean="0"/>
              <a:t>George H.W. Bush: Foreign Policy/Affairs</a:t>
            </a:r>
          </a:p>
        </p:txBody>
      </p:sp>
      <p:sp>
        <p:nvSpPr>
          <p:cNvPr id="30723" name="Rectangle 3"/>
          <p:cNvSpPr>
            <a:spLocks noGrp="1" noChangeArrowheads="1"/>
          </p:cNvSpPr>
          <p:nvPr>
            <p:ph type="body" sz="half" idx="1"/>
          </p:nvPr>
        </p:nvSpPr>
        <p:spPr>
          <a:xfrm>
            <a:off x="63500" y="4343896"/>
            <a:ext cx="11745912" cy="2514103"/>
          </a:xfrm>
        </p:spPr>
        <p:txBody>
          <a:bodyPr>
            <a:normAutofit/>
          </a:bodyPr>
          <a:lstStyle/>
          <a:p>
            <a:pPr eaLnBrk="1" hangingPunct="1">
              <a:lnSpc>
                <a:spcPct val="90000"/>
              </a:lnSpc>
              <a:buFont typeface="Wingdings" pitchFamily="96" charset="2"/>
              <a:buChar char=""/>
              <a:defRPr/>
            </a:pPr>
            <a:r>
              <a:rPr lang="en-US" dirty="0" smtClean="0">
                <a:ea typeface="+mn-ea"/>
              </a:rPr>
              <a:t>Iraq (Saddam Hussein) invades Kuwait in August 1990 (and threatens to invade Saudi Arabia</a:t>
            </a:r>
          </a:p>
          <a:p>
            <a:pPr eaLnBrk="1" hangingPunct="1">
              <a:lnSpc>
                <a:spcPct val="90000"/>
              </a:lnSpc>
              <a:buFont typeface="Wingdings" pitchFamily="96" charset="2"/>
              <a:buChar char=""/>
              <a:defRPr/>
            </a:pPr>
            <a:r>
              <a:rPr lang="en-US" dirty="0" smtClean="0">
                <a:ea typeface="+mn-ea"/>
              </a:rPr>
              <a:t>We respond in January 1991 (Persian Gulf War/1st Iraqi War/Operation Desert Storm) with a 100 hour ground offensive and 5-week bombing campaign</a:t>
            </a:r>
          </a:p>
          <a:p>
            <a:pPr lvl="1">
              <a:buFont typeface="Wingdings" pitchFamily="96" charset="2"/>
              <a:buChar char=""/>
              <a:defRPr/>
            </a:pPr>
            <a:r>
              <a:rPr lang="en-US" dirty="0" smtClean="0"/>
              <a:t>All designed to liberate Kuwait</a:t>
            </a:r>
            <a:endParaRPr lang="en-US" dirty="0" smtClean="0">
              <a:ea typeface="+mn-ea"/>
            </a:endParaRPr>
          </a:p>
        </p:txBody>
      </p:sp>
      <p:pic>
        <p:nvPicPr>
          <p:cNvPr id="6149" name="Picture 6" descr="persian gulf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2" y="1143001"/>
            <a:ext cx="40386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 "/>
          <p:cNvSpPr>
            <a:spLocks noChangeAspect="1" noChangeArrowheads="1"/>
          </p:cNvSpPr>
          <p:nvPr/>
        </p:nvSpPr>
        <p:spPr bwMode="auto">
          <a:xfrm>
            <a:off x="63500" y="-868363"/>
            <a:ext cx="2857500"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 "/>
          <p:cNvSpPr>
            <a:spLocks noChangeAspect="1" noChangeArrowheads="1"/>
          </p:cNvSpPr>
          <p:nvPr/>
        </p:nvSpPr>
        <p:spPr bwMode="auto">
          <a:xfrm>
            <a:off x="215900" y="-715963"/>
            <a:ext cx="2857500"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 "/>
          <p:cNvSpPr>
            <a:spLocks noChangeAspect="1" noChangeArrowheads="1"/>
          </p:cNvSpPr>
          <p:nvPr/>
        </p:nvSpPr>
        <p:spPr bwMode="auto">
          <a:xfrm>
            <a:off x="63500" y="-890588"/>
            <a:ext cx="2362200"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612" y="1200647"/>
            <a:ext cx="4191000" cy="3143250"/>
          </a:xfrm>
          <a:prstGeom prst="rect">
            <a:avLst/>
          </a:prstGeom>
        </p:spPr>
      </p:pic>
    </p:spTree>
    <p:extLst>
      <p:ext uri="{BB962C8B-B14F-4D97-AF65-F5344CB8AC3E}">
        <p14:creationId xmlns:p14="http://schemas.microsoft.com/office/powerpoint/2010/main" val="167048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heel(1)">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heel(1)">
                                      <p:cBhvr>
                                        <p:cTn id="12" dur="500"/>
                                        <p:tgtEl>
                                          <p:spTgt spid="30723">
                                            <p:txEl>
                                              <p:pRg st="1" end="1"/>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wheel(1)">
                                      <p:cBhvr>
                                        <p:cTn id="15" dur="500"/>
                                        <p:tgtEl>
                                          <p:spTgt spid="307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George H.W. Bush: </a:t>
            </a:r>
            <a:r>
              <a:rPr lang="en-US" altLang="en-US" b="1" dirty="0" smtClean="0"/>
              <a:t>Domestic Policy</a:t>
            </a:r>
            <a:endParaRPr lang="en-US" dirty="0"/>
          </a:p>
        </p:txBody>
      </p:sp>
      <p:sp>
        <p:nvSpPr>
          <p:cNvPr id="3" name="Content Placeholder 2"/>
          <p:cNvSpPr>
            <a:spLocks noGrp="1"/>
          </p:cNvSpPr>
          <p:nvPr>
            <p:ph idx="1"/>
          </p:nvPr>
        </p:nvSpPr>
        <p:spPr>
          <a:xfrm>
            <a:off x="1217614" y="1828800"/>
            <a:ext cx="9753600" cy="1600200"/>
          </a:xfrm>
        </p:spPr>
        <p:txBody>
          <a:bodyPr/>
          <a:lstStyle/>
          <a:p>
            <a:r>
              <a:rPr lang="en-US" dirty="0" smtClean="0"/>
              <a:t>Campaigned on promise of “No New Taxes!”</a:t>
            </a:r>
          </a:p>
          <a:p>
            <a:pPr lvl="1"/>
            <a:r>
              <a:rPr lang="en-US" dirty="0" smtClean="0"/>
              <a:t>Due to an economic recession and a desire to deal with a rising budget deficit, he goes back on his word and supports a tax increase</a:t>
            </a:r>
          </a:p>
          <a:p>
            <a:pPr lvl="2"/>
            <a:r>
              <a:rPr lang="en-US" dirty="0" smtClean="0"/>
              <a:t>A factor in his defeat in the 1992 election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12" y="3429000"/>
            <a:ext cx="4597544" cy="3124200"/>
          </a:xfrm>
          <a:prstGeom prst="rect">
            <a:avLst/>
          </a:prstGeom>
        </p:spPr>
      </p:pic>
      <p:pic>
        <p:nvPicPr>
          <p:cNvPr id="6" name="Picture 5"/>
          <p:cNvPicPr>
            <a:picLocks noChangeAspect="1"/>
          </p:cNvPicPr>
          <p:nvPr/>
        </p:nvPicPr>
        <p:blipFill>
          <a:blip r:embed="rId3"/>
          <a:stretch>
            <a:fillRect/>
          </a:stretch>
        </p:blipFill>
        <p:spPr>
          <a:xfrm>
            <a:off x="5561012" y="3428999"/>
            <a:ext cx="4495800" cy="3208621"/>
          </a:xfrm>
          <a:prstGeom prst="rect">
            <a:avLst/>
          </a:prstGeom>
        </p:spPr>
      </p:pic>
    </p:spTree>
    <p:extLst>
      <p:ext uri="{BB962C8B-B14F-4D97-AF65-F5344CB8AC3E}">
        <p14:creationId xmlns:p14="http://schemas.microsoft.com/office/powerpoint/2010/main" val="94923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George H.W. Bush: Domestic Policy</a:t>
            </a:r>
            <a:endParaRPr lang="en-US" dirty="0"/>
          </a:p>
        </p:txBody>
      </p:sp>
      <p:sp>
        <p:nvSpPr>
          <p:cNvPr id="3" name="Content Placeholder 2"/>
          <p:cNvSpPr>
            <a:spLocks noGrp="1"/>
          </p:cNvSpPr>
          <p:nvPr>
            <p:ph idx="1"/>
          </p:nvPr>
        </p:nvSpPr>
        <p:spPr>
          <a:xfrm>
            <a:off x="1217614" y="1828800"/>
            <a:ext cx="9753600" cy="1905000"/>
          </a:xfrm>
        </p:spPr>
        <p:txBody>
          <a:bodyPr/>
          <a:lstStyle/>
          <a:p>
            <a:r>
              <a:rPr lang="en-US" dirty="0" smtClean="0"/>
              <a:t>Appointed 2 members to the United States Supreme Court</a:t>
            </a:r>
          </a:p>
          <a:p>
            <a:pPr lvl="1"/>
            <a:r>
              <a:rPr lang="en-US" dirty="0" smtClean="0"/>
              <a:t>One was Clarence Thomas…the 2</a:t>
            </a:r>
            <a:r>
              <a:rPr lang="en-US" baseline="30000" dirty="0" smtClean="0"/>
              <a:t>nd</a:t>
            </a:r>
            <a:r>
              <a:rPr lang="en-US" dirty="0" smtClean="0"/>
              <a:t> African-American appointed to the Court</a:t>
            </a:r>
          </a:p>
          <a:p>
            <a:pPr lvl="1"/>
            <a:r>
              <a:rPr lang="en-US" dirty="0" smtClean="0"/>
              <a:t>The country was introduced to the term “sexual harassment” during his confirmation hearings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1" y="3705496"/>
            <a:ext cx="3955869" cy="2923903"/>
          </a:xfrm>
          <a:prstGeom prst="rect">
            <a:avLst/>
          </a:prstGeom>
        </p:spPr>
      </p:pic>
      <p:sp>
        <p:nvSpPr>
          <p:cNvPr id="5" name="TextBox 4"/>
          <p:cNvSpPr txBox="1"/>
          <p:nvPr/>
        </p:nvSpPr>
        <p:spPr>
          <a:xfrm>
            <a:off x="5561012" y="3733800"/>
            <a:ext cx="5638800" cy="424732"/>
          </a:xfrm>
          <a:prstGeom prst="rect">
            <a:avLst/>
          </a:prstGeom>
          <a:noFill/>
        </p:spPr>
        <p:txBody>
          <a:bodyPr wrap="square" rtlCol="0">
            <a:spAutoFit/>
          </a:bodyPr>
          <a:lstStyle/>
          <a:p>
            <a:pPr>
              <a:lnSpc>
                <a:spcPct val="90000"/>
              </a:lnSpc>
            </a:pPr>
            <a:r>
              <a:rPr lang="en-US" sz="2400" dirty="0" smtClean="0"/>
              <a:t>His accuser…Anita Hill</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295" y="4200525"/>
            <a:ext cx="4163784" cy="2428874"/>
          </a:xfrm>
          <a:prstGeom prst="rect">
            <a:avLst/>
          </a:prstGeom>
        </p:spPr>
      </p:pic>
    </p:spTree>
    <p:extLst>
      <p:ext uri="{BB962C8B-B14F-4D97-AF65-F5344CB8AC3E}">
        <p14:creationId xmlns:p14="http://schemas.microsoft.com/office/powerpoint/2010/main" val="27336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5713412" y="609600"/>
            <a:ext cx="6324600" cy="6019800"/>
          </a:xfrm>
        </p:spPr>
        <p:txBody>
          <a:bodyPr>
            <a:normAutofit/>
          </a:bodyPr>
          <a:lstStyle/>
          <a:p>
            <a:pPr marL="876300" lvl="1" indent="-419100">
              <a:buFontTx/>
              <a:buChar char="•"/>
              <a:defRPr/>
            </a:pPr>
            <a:r>
              <a:rPr lang="en-US" sz="2800" b="1" dirty="0" smtClean="0"/>
              <a:t>William Jefferson “Bill” Clinton</a:t>
            </a:r>
            <a:br>
              <a:rPr lang="en-US" sz="2800" b="1" dirty="0" smtClean="0"/>
            </a:br>
            <a:r>
              <a:rPr lang="en-US" sz="2800" b="1" dirty="0" smtClean="0"/>
              <a:t>Democrat</a:t>
            </a:r>
            <a:br>
              <a:rPr lang="en-US" sz="2800" b="1" dirty="0" smtClean="0"/>
            </a:br>
            <a:r>
              <a:rPr lang="en-US" sz="2800" b="1" dirty="0" smtClean="0"/>
              <a:t>1993-2001</a:t>
            </a:r>
          </a:p>
          <a:p>
            <a:pPr marL="876300" lvl="1" indent="-419100">
              <a:defRPr/>
            </a:pPr>
            <a:endParaRPr lang="en-US" sz="2800" b="1" dirty="0" smtClean="0"/>
          </a:p>
          <a:p>
            <a:pPr marL="876300" lvl="1" indent="-419100">
              <a:buFontTx/>
              <a:buChar char="•"/>
              <a:defRPr/>
            </a:pPr>
            <a:r>
              <a:rPr lang="en-US" sz="2800" dirty="0" smtClean="0">
                <a:solidFill>
                  <a:schemeClr val="tx2"/>
                </a:solidFill>
              </a:rPr>
              <a:t>Won in odd election with a plurality of the votes over GHW Bush (and Ross Perot) in 1992</a:t>
            </a:r>
          </a:p>
          <a:p>
            <a:pPr marL="876300" lvl="1" indent="-419100">
              <a:buFontTx/>
              <a:buChar char="•"/>
              <a:defRPr/>
            </a:pPr>
            <a:r>
              <a:rPr lang="en-US" sz="2800" dirty="0" smtClean="0">
                <a:solidFill>
                  <a:schemeClr val="tx2"/>
                </a:solidFill>
              </a:rPr>
              <a:t>Soundly defeated Bob Dole in 1996 (by 220 electoral and 8.2M popular votes)</a:t>
            </a:r>
          </a:p>
          <a:p>
            <a:pPr marL="876300" lvl="1" indent="-419100">
              <a:buFontTx/>
              <a:buChar char="•"/>
              <a:defRPr/>
            </a:pPr>
            <a:r>
              <a:rPr lang="en-US" sz="2800" dirty="0" smtClean="0">
                <a:solidFill>
                  <a:schemeClr val="tx2"/>
                </a:solidFill>
                <a:latin typeface="Comic Sans MS" pitchFamily="66" charset="0"/>
              </a:rPr>
              <a:t>VERY Popular POTUS (among Democrats) even today</a:t>
            </a:r>
            <a:endParaRPr lang="en-US" sz="2400" dirty="0">
              <a:latin typeface="Comic Sans MS"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27" y="1447800"/>
            <a:ext cx="5275385" cy="3810000"/>
          </a:xfrm>
          <a:prstGeom prst="rect">
            <a:avLst/>
          </a:prstGeom>
        </p:spPr>
      </p:pic>
    </p:spTree>
    <p:extLst>
      <p:ext uri="{BB962C8B-B14F-4D97-AF65-F5344CB8AC3E}">
        <p14:creationId xmlns:p14="http://schemas.microsoft.com/office/powerpoint/2010/main" val="3519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lgn="ctr" eaLnBrk="1" hangingPunct="1">
              <a:defRPr/>
            </a:pPr>
            <a:r>
              <a:rPr lang="en-US" sz="6000" b="1" dirty="0" smtClean="0">
                <a:latin typeface="Calibri" panose="020F0502020204030204" pitchFamily="34" charset="0"/>
              </a:rPr>
              <a:t/>
            </a:r>
            <a:br>
              <a:rPr lang="en-US" sz="6000" b="1" dirty="0" smtClean="0">
                <a:latin typeface="Calibri" panose="020F0502020204030204" pitchFamily="34" charset="0"/>
              </a:rPr>
            </a:br>
            <a:r>
              <a:rPr lang="en-US" sz="6000" b="1" dirty="0" smtClean="0">
                <a:latin typeface="Calibri" panose="020F0502020204030204" pitchFamily="34" charset="0"/>
              </a:rPr>
              <a:t>1992 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Bush = Red		Clinton = Blue</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0012" y="1650770"/>
            <a:ext cx="8762999" cy="5098472"/>
          </a:xfrm>
        </p:spPr>
      </p:pic>
    </p:spTree>
    <p:extLst>
      <p:ext uri="{BB962C8B-B14F-4D97-AF65-F5344CB8AC3E}">
        <p14:creationId xmlns:p14="http://schemas.microsoft.com/office/powerpoint/2010/main" val="343962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latin typeface="Calibri" panose="020F0502020204030204" pitchFamily="34" charset="0"/>
              </a:rPr>
              <a:t>1996 </a:t>
            </a:r>
            <a:r>
              <a:rPr lang="en-US" sz="6000" b="1" dirty="0">
                <a:latin typeface="Calibri" panose="020F0502020204030204" pitchFamily="34" charset="0"/>
              </a:rPr>
              <a:t>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Dole </a:t>
            </a:r>
            <a:r>
              <a:rPr lang="en-US" dirty="0">
                <a:latin typeface="Comic Sans MS" pitchFamily="66" charset="0"/>
              </a:rPr>
              <a:t>= Red		Clinton = Blue</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370012" y="1563624"/>
            <a:ext cx="9067800" cy="5259324"/>
          </a:xfrm>
          <a:prstGeom prst="rect">
            <a:avLst/>
          </a:prstGeom>
        </p:spPr>
      </p:pic>
    </p:spTree>
    <p:extLst>
      <p:ext uri="{BB962C8B-B14F-4D97-AF65-F5344CB8AC3E}">
        <p14:creationId xmlns:p14="http://schemas.microsoft.com/office/powerpoint/2010/main" val="358188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t>Bill Clinton: Foreign affairs/Policy</a:t>
            </a:r>
          </a:p>
        </p:txBody>
      </p:sp>
      <p:sp>
        <p:nvSpPr>
          <p:cNvPr id="32772" name="Rectangle 4"/>
          <p:cNvSpPr>
            <a:spLocks noGrp="1" noChangeArrowheads="1"/>
          </p:cNvSpPr>
          <p:nvPr>
            <p:ph type="body" sz="half" idx="2"/>
          </p:nvPr>
        </p:nvSpPr>
        <p:spPr>
          <a:xfrm>
            <a:off x="3122612" y="4267200"/>
            <a:ext cx="7391399" cy="2590800"/>
          </a:xfrm>
        </p:spPr>
        <p:txBody>
          <a:bodyPr>
            <a:normAutofit fontScale="85000" lnSpcReduction="20000"/>
          </a:bodyPr>
          <a:lstStyle/>
          <a:p>
            <a:pPr eaLnBrk="1" hangingPunct="1">
              <a:lnSpc>
                <a:spcPct val="90000"/>
              </a:lnSpc>
              <a:buFont typeface="Wingdings" pitchFamily="96" charset="2"/>
              <a:buChar char=""/>
              <a:defRPr/>
            </a:pPr>
            <a:r>
              <a:rPr lang="en-US" sz="2000" dirty="0"/>
              <a:t>American </a:t>
            </a:r>
            <a:r>
              <a:rPr lang="en-US" sz="2000" dirty="0" smtClean="0"/>
              <a:t>troops attacked </a:t>
            </a:r>
            <a:r>
              <a:rPr lang="en-US" sz="2000" dirty="0"/>
              <a:t>in Somalia (Black Hawk Down)</a:t>
            </a:r>
          </a:p>
          <a:p>
            <a:pPr eaLnBrk="1" hangingPunct="1">
              <a:lnSpc>
                <a:spcPct val="90000"/>
              </a:lnSpc>
              <a:buFont typeface="Wingdings" pitchFamily="96" charset="2"/>
              <a:buChar char=""/>
              <a:defRPr/>
            </a:pPr>
            <a:r>
              <a:rPr lang="en-US" sz="2000" dirty="0"/>
              <a:t>World Trade Center basement is bombed.</a:t>
            </a:r>
          </a:p>
          <a:p>
            <a:pPr eaLnBrk="1" hangingPunct="1">
              <a:lnSpc>
                <a:spcPct val="90000"/>
              </a:lnSpc>
              <a:buFont typeface="Wingdings" pitchFamily="96" charset="2"/>
              <a:buChar char=""/>
              <a:defRPr/>
            </a:pPr>
            <a:r>
              <a:rPr lang="en-US" sz="2000" dirty="0"/>
              <a:t>World Islamic Front calls for the deaths of Americans and Jews oppressing Muslims and holy lands.</a:t>
            </a:r>
          </a:p>
          <a:p>
            <a:pPr eaLnBrk="1" hangingPunct="1">
              <a:lnSpc>
                <a:spcPct val="90000"/>
              </a:lnSpc>
              <a:buFont typeface="Wingdings" pitchFamily="96" charset="2"/>
              <a:buChar char=""/>
              <a:defRPr/>
            </a:pPr>
            <a:r>
              <a:rPr lang="en-US" sz="2000" dirty="0"/>
              <a:t>U.S. Embassy bombed in Kenya and Tanzania. Al Qaeda and Osama bin Laden are suspected.</a:t>
            </a:r>
          </a:p>
          <a:p>
            <a:pPr eaLnBrk="1" hangingPunct="1">
              <a:lnSpc>
                <a:spcPct val="90000"/>
              </a:lnSpc>
              <a:buFont typeface="Wingdings" pitchFamily="96" charset="2"/>
              <a:buChar char=""/>
              <a:defRPr/>
            </a:pPr>
            <a:r>
              <a:rPr lang="en-US" sz="2000" dirty="0"/>
              <a:t>USS Cole is attacked in Yemen.  Credit claimed by Al Qaeda and Osama bin Laden</a:t>
            </a:r>
          </a:p>
        </p:txBody>
      </p:sp>
      <p:pic>
        <p:nvPicPr>
          <p:cNvPr id="7172" name="Picture 5" descr="bin la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29559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ussc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812" y="1524000"/>
            <a:ext cx="406558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538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 calcmode="lin" valueType="num">
                                      <p:cBhvr>
                                        <p:cTn id="7" dur="1000" fill="hold"/>
                                        <p:tgtEl>
                                          <p:spTgt spid="3277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277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277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277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2772">
                                            <p:txEl>
                                              <p:pRg st="1" end="1"/>
                                            </p:txEl>
                                          </p:spTgt>
                                        </p:tgtEl>
                                        <p:attrNameLst>
                                          <p:attrName>style.visibility</p:attrName>
                                        </p:attrNameLst>
                                      </p:cBhvr>
                                      <p:to>
                                        <p:strVal val="visible"/>
                                      </p:to>
                                    </p:set>
                                    <p:anim calcmode="lin" valueType="num">
                                      <p:cBhvr>
                                        <p:cTn id="15" dur="1000" fill="hold"/>
                                        <p:tgtEl>
                                          <p:spTgt spid="3277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277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277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277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2772">
                                            <p:txEl>
                                              <p:pRg st="2" end="2"/>
                                            </p:txEl>
                                          </p:spTgt>
                                        </p:tgtEl>
                                        <p:attrNameLst>
                                          <p:attrName>style.visibility</p:attrName>
                                        </p:attrNameLst>
                                      </p:cBhvr>
                                      <p:to>
                                        <p:strVal val="visible"/>
                                      </p:to>
                                    </p:set>
                                    <p:anim calcmode="lin" valueType="num">
                                      <p:cBhvr>
                                        <p:cTn id="23" dur="1000" fill="hold"/>
                                        <p:tgtEl>
                                          <p:spTgt spid="3277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277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277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2772">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2772">
                                            <p:txEl>
                                              <p:pRg st="3" end="3"/>
                                            </p:txEl>
                                          </p:spTgt>
                                        </p:tgtEl>
                                        <p:attrNameLst>
                                          <p:attrName>style.visibility</p:attrName>
                                        </p:attrNameLst>
                                      </p:cBhvr>
                                      <p:to>
                                        <p:strVal val="visible"/>
                                      </p:to>
                                    </p:set>
                                    <p:anim calcmode="lin" valueType="num">
                                      <p:cBhvr>
                                        <p:cTn id="31" dur="1000" fill="hold"/>
                                        <p:tgtEl>
                                          <p:spTgt spid="3277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277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277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2772">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1" fill="hold" nodeType="clickEffect">
                                  <p:stCondLst>
                                    <p:cond delay="0"/>
                                  </p:stCondLst>
                                  <p:childTnLst>
                                    <p:set>
                                      <p:cBhvr>
                                        <p:cTn id="38" dur="1" fill="hold">
                                          <p:stCondLst>
                                            <p:cond delay="0"/>
                                          </p:stCondLst>
                                        </p:cTn>
                                        <p:tgtEl>
                                          <p:spTgt spid="7172"/>
                                        </p:tgtEl>
                                        <p:attrNameLst>
                                          <p:attrName>style.visibility</p:attrName>
                                        </p:attrNameLst>
                                      </p:cBhvr>
                                      <p:to>
                                        <p:strVal val="visible"/>
                                      </p:to>
                                    </p:set>
                                    <p:animEffect transition="in" filter="wheel(1)">
                                      <p:cBhvr>
                                        <p:cTn id="39" dur="2000"/>
                                        <p:tgtEl>
                                          <p:spTgt spid="717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2772">
                                            <p:txEl>
                                              <p:pRg st="4" end="4"/>
                                            </p:txEl>
                                          </p:spTgt>
                                        </p:tgtEl>
                                        <p:attrNameLst>
                                          <p:attrName>style.visibility</p:attrName>
                                        </p:attrNameLst>
                                      </p:cBhvr>
                                      <p:to>
                                        <p:strVal val="visible"/>
                                      </p:to>
                                    </p:set>
                                    <p:anim calcmode="lin" valueType="num">
                                      <p:cBhvr>
                                        <p:cTn id="44" dur="1000" fill="hold"/>
                                        <p:tgtEl>
                                          <p:spTgt spid="32772">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2772">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2772">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2772">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ntr" presetSubtype="0" fill="hold" nodeType="clickEffect">
                                  <p:stCondLst>
                                    <p:cond delay="0"/>
                                  </p:stCondLst>
                                  <p:childTnLst>
                                    <p:set>
                                      <p:cBhvr>
                                        <p:cTn id="51" dur="1" fill="hold">
                                          <p:stCondLst>
                                            <p:cond delay="0"/>
                                          </p:stCondLst>
                                        </p:cTn>
                                        <p:tgtEl>
                                          <p:spTgt spid="7173"/>
                                        </p:tgtEl>
                                        <p:attrNameLst>
                                          <p:attrName>style.visibility</p:attrName>
                                        </p:attrNameLst>
                                      </p:cBhvr>
                                      <p:to>
                                        <p:strVal val="visible"/>
                                      </p:to>
                                    </p:set>
                                    <p:animEffect transition="in" filter="wipe(down)">
                                      <p:cBhvr>
                                        <p:cTn id="52" dur="580">
                                          <p:stCondLst>
                                            <p:cond delay="0"/>
                                          </p:stCondLst>
                                        </p:cTn>
                                        <p:tgtEl>
                                          <p:spTgt spid="7173"/>
                                        </p:tgtEl>
                                      </p:cBhvr>
                                    </p:animEffect>
                                    <p:anim calcmode="lin" valueType="num">
                                      <p:cBhvr>
                                        <p:cTn id="53"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58" dur="26">
                                          <p:stCondLst>
                                            <p:cond delay="650"/>
                                          </p:stCondLst>
                                        </p:cTn>
                                        <p:tgtEl>
                                          <p:spTgt spid="7173"/>
                                        </p:tgtEl>
                                      </p:cBhvr>
                                      <p:to x="100000" y="60000"/>
                                    </p:animScale>
                                    <p:animScale>
                                      <p:cBhvr>
                                        <p:cTn id="59" dur="166" decel="50000">
                                          <p:stCondLst>
                                            <p:cond delay="676"/>
                                          </p:stCondLst>
                                        </p:cTn>
                                        <p:tgtEl>
                                          <p:spTgt spid="7173"/>
                                        </p:tgtEl>
                                      </p:cBhvr>
                                      <p:to x="100000" y="100000"/>
                                    </p:animScale>
                                    <p:animScale>
                                      <p:cBhvr>
                                        <p:cTn id="60" dur="26">
                                          <p:stCondLst>
                                            <p:cond delay="1312"/>
                                          </p:stCondLst>
                                        </p:cTn>
                                        <p:tgtEl>
                                          <p:spTgt spid="7173"/>
                                        </p:tgtEl>
                                      </p:cBhvr>
                                      <p:to x="100000" y="80000"/>
                                    </p:animScale>
                                    <p:animScale>
                                      <p:cBhvr>
                                        <p:cTn id="61" dur="166" decel="50000">
                                          <p:stCondLst>
                                            <p:cond delay="1338"/>
                                          </p:stCondLst>
                                        </p:cTn>
                                        <p:tgtEl>
                                          <p:spTgt spid="7173"/>
                                        </p:tgtEl>
                                      </p:cBhvr>
                                      <p:to x="100000" y="100000"/>
                                    </p:animScale>
                                    <p:animScale>
                                      <p:cBhvr>
                                        <p:cTn id="62" dur="26">
                                          <p:stCondLst>
                                            <p:cond delay="1642"/>
                                          </p:stCondLst>
                                        </p:cTn>
                                        <p:tgtEl>
                                          <p:spTgt spid="7173"/>
                                        </p:tgtEl>
                                      </p:cBhvr>
                                      <p:to x="100000" y="90000"/>
                                    </p:animScale>
                                    <p:animScale>
                                      <p:cBhvr>
                                        <p:cTn id="63" dur="166" decel="50000">
                                          <p:stCondLst>
                                            <p:cond delay="1668"/>
                                          </p:stCondLst>
                                        </p:cTn>
                                        <p:tgtEl>
                                          <p:spTgt spid="7173"/>
                                        </p:tgtEl>
                                      </p:cBhvr>
                                      <p:to x="100000" y="100000"/>
                                    </p:animScale>
                                    <p:animScale>
                                      <p:cBhvr>
                                        <p:cTn id="64" dur="26">
                                          <p:stCondLst>
                                            <p:cond delay="1808"/>
                                          </p:stCondLst>
                                        </p:cTn>
                                        <p:tgtEl>
                                          <p:spTgt spid="7173"/>
                                        </p:tgtEl>
                                      </p:cBhvr>
                                      <p:to x="100000" y="95000"/>
                                    </p:animScale>
                                    <p:animScale>
                                      <p:cBhvr>
                                        <p:cTn id="65" dur="166" decel="50000">
                                          <p:stCondLst>
                                            <p:cond delay="1834"/>
                                          </p:stCondLst>
                                        </p:cTn>
                                        <p:tgtEl>
                                          <p:spTgt spid="71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0162"/>
            <a:ext cx="10591800" cy="915034"/>
          </a:xfrm>
        </p:spPr>
        <p:txBody>
          <a:bodyPr/>
          <a:lstStyle/>
          <a:p>
            <a:pPr eaLnBrk="1" hangingPunct="1">
              <a:defRPr/>
            </a:pPr>
            <a:r>
              <a:rPr dirty="0" smtClean="0"/>
              <a:t>Bill Clinton</a:t>
            </a:r>
            <a:r>
              <a:rPr lang="en-US" dirty="0" smtClean="0"/>
              <a:t>: Domestic affairs/Policy</a:t>
            </a:r>
            <a:endParaRPr dirty="0" smtClean="0"/>
          </a:p>
        </p:txBody>
      </p:sp>
      <p:sp>
        <p:nvSpPr>
          <p:cNvPr id="3" name="Content Placeholder 2"/>
          <p:cNvSpPr>
            <a:spLocks noGrp="1"/>
          </p:cNvSpPr>
          <p:nvPr>
            <p:ph idx="1"/>
          </p:nvPr>
        </p:nvSpPr>
        <p:spPr>
          <a:xfrm>
            <a:off x="231955" y="4489074"/>
            <a:ext cx="4349750" cy="2133600"/>
          </a:xfrm>
        </p:spPr>
        <p:txBody>
          <a:bodyPr/>
          <a:lstStyle/>
          <a:p>
            <a:pPr eaLnBrk="1" hangingPunct="1"/>
            <a:r>
              <a:rPr lang="en-US" altLang="en-US" dirty="0" smtClean="0"/>
              <a:t>Main idea is to stop the cycle of dependency on government aid</a:t>
            </a:r>
          </a:p>
        </p:txBody>
      </p:sp>
      <p:pic>
        <p:nvPicPr>
          <p:cNvPr id="37890" name="Picture 2" descr="http://ts4.mm.bing.net/th?id=H.503597465102047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12954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http://ts2.mm.bing.net/th?id=H.4653439139775221&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812" y="4038600"/>
            <a:ext cx="40195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81705" y="1524001"/>
            <a:ext cx="7380107" cy="2554545"/>
          </a:xfrm>
          <a:prstGeom prst="rect">
            <a:avLst/>
          </a:prstGeom>
          <a:noFill/>
        </p:spPr>
        <p:txBody>
          <a:bodyPr wrap="square">
            <a:spAutoFit/>
          </a:bodyPr>
          <a:lstStyle/>
          <a:p>
            <a:pPr>
              <a:defRPr/>
            </a:pPr>
            <a:r>
              <a:rPr lang="en-US" sz="3200" dirty="0">
                <a:solidFill>
                  <a:srgbClr val="FF0000"/>
                </a:solidFill>
                <a:cs typeface="Arial" charset="0"/>
              </a:rPr>
              <a:t>Internet/.com Boom</a:t>
            </a:r>
          </a:p>
          <a:p>
            <a:pPr marL="457200" indent="-457200">
              <a:buFont typeface="Arial" pitchFamily="34" charset="0"/>
              <a:buChar char="•"/>
              <a:defRPr/>
            </a:pPr>
            <a:r>
              <a:rPr lang="en-US" sz="3200" dirty="0">
                <a:solidFill>
                  <a:srgbClr val="FF0000"/>
                </a:solidFill>
                <a:cs typeface="Arial" charset="0"/>
              </a:rPr>
              <a:t>Internet businesses boomed during the 90s</a:t>
            </a:r>
          </a:p>
          <a:p>
            <a:pPr marL="457200" indent="-457200">
              <a:buFont typeface="Arial" pitchFamily="34" charset="0"/>
              <a:buChar char="•"/>
              <a:defRPr/>
            </a:pPr>
            <a:r>
              <a:rPr lang="en-US" sz="3200" dirty="0">
                <a:solidFill>
                  <a:srgbClr val="FF0000"/>
                </a:solidFill>
                <a:cs typeface="Arial" charset="0"/>
              </a:rPr>
              <a:t>Led to economic growth and balanced fed budget</a:t>
            </a:r>
          </a:p>
        </p:txBody>
      </p:sp>
    </p:spTree>
    <p:extLst>
      <p:ext uri="{BB962C8B-B14F-4D97-AF65-F5344CB8AC3E}">
        <p14:creationId xmlns:p14="http://schemas.microsoft.com/office/powerpoint/2010/main" val="301224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37892"/>
                                        </p:tgtEl>
                                        <p:attrNameLst>
                                          <p:attrName>style.visibility</p:attrName>
                                        </p:attrNameLst>
                                      </p:cBhvr>
                                      <p:to>
                                        <p:strVal val="visible"/>
                                      </p:to>
                                    </p:set>
                                    <p:animEffect transition="in" filter="circle(in)">
                                      <p:cBhvr>
                                        <p:cTn id="21" dur="2000"/>
                                        <p:tgtEl>
                                          <p:spTgt spid="3789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1"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heel(1)">
                                      <p:cBhvr>
                                        <p:cTn id="39"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0162"/>
            <a:ext cx="10591800" cy="915034"/>
          </a:xfrm>
        </p:spPr>
        <p:txBody>
          <a:bodyPr/>
          <a:lstStyle/>
          <a:p>
            <a:pPr eaLnBrk="1" hangingPunct="1">
              <a:defRPr/>
            </a:pPr>
            <a:r>
              <a:rPr dirty="0" smtClean="0"/>
              <a:t>Bill Clinton</a:t>
            </a:r>
            <a:r>
              <a:rPr lang="en-US" dirty="0" smtClean="0"/>
              <a:t>: Domestic affairs/Policy</a:t>
            </a:r>
            <a:endParaRPr dirty="0" smtClean="0"/>
          </a:p>
        </p:txBody>
      </p:sp>
      <p:sp>
        <p:nvSpPr>
          <p:cNvPr id="3" name="Content Placeholder 2"/>
          <p:cNvSpPr>
            <a:spLocks noGrp="1"/>
          </p:cNvSpPr>
          <p:nvPr>
            <p:ph idx="1"/>
          </p:nvPr>
        </p:nvSpPr>
        <p:spPr>
          <a:xfrm>
            <a:off x="5009182" y="4064153"/>
            <a:ext cx="3581400" cy="2133600"/>
          </a:xfrm>
        </p:spPr>
        <p:txBody>
          <a:bodyPr/>
          <a:lstStyle/>
          <a:p>
            <a:pPr eaLnBrk="1" hangingPunct="1"/>
            <a:r>
              <a:rPr lang="en-US" altLang="en-US" dirty="0" smtClean="0"/>
              <a:t>President Clinton was impeached by the House, but he was not found guilty nor removed from office</a:t>
            </a:r>
          </a:p>
        </p:txBody>
      </p:sp>
      <p:sp>
        <p:nvSpPr>
          <p:cNvPr id="4" name="TextBox 3"/>
          <p:cNvSpPr txBox="1"/>
          <p:nvPr/>
        </p:nvSpPr>
        <p:spPr>
          <a:xfrm>
            <a:off x="22361" y="920241"/>
            <a:ext cx="11734800" cy="3108543"/>
          </a:xfrm>
          <a:prstGeom prst="rect">
            <a:avLst/>
          </a:prstGeom>
          <a:noFill/>
        </p:spPr>
        <p:txBody>
          <a:bodyPr wrap="square">
            <a:spAutoFit/>
          </a:bodyPr>
          <a:lstStyle/>
          <a:p>
            <a:pPr marL="457200" indent="-457200">
              <a:buFont typeface="Arial" panose="020B0604020202020204" pitchFamily="34" charset="0"/>
              <a:buChar char="•"/>
              <a:defRPr/>
            </a:pPr>
            <a:r>
              <a:rPr lang="en-US" sz="2800" dirty="0" smtClean="0">
                <a:solidFill>
                  <a:srgbClr val="FF0000"/>
                </a:solidFill>
                <a:cs typeface="Arial" charset="0"/>
              </a:rPr>
              <a:t>Many concerns about questionable business dealings and stories relating to him having made improper sexual advances to women (before and during campaign)</a:t>
            </a:r>
          </a:p>
          <a:p>
            <a:pPr marL="457200" indent="-457200">
              <a:buFont typeface="Arial" panose="020B0604020202020204" pitchFamily="34" charset="0"/>
              <a:buChar char="•"/>
              <a:defRPr/>
            </a:pPr>
            <a:r>
              <a:rPr lang="en-US" sz="2800" dirty="0" smtClean="0">
                <a:solidFill>
                  <a:srgbClr val="FF0000"/>
                </a:solidFill>
                <a:cs typeface="Arial" charset="0"/>
              </a:rPr>
              <a:t>Incident involving an intern (Monica Lewinsky) in the White House resulted in an investigation and a special prosecutor (Kenneth Starr)</a:t>
            </a:r>
          </a:p>
          <a:p>
            <a:pPr marL="914400" lvl="1" indent="-457200">
              <a:buFont typeface="Arial" panose="020B0604020202020204" pitchFamily="34" charset="0"/>
              <a:buChar char="•"/>
              <a:defRPr/>
            </a:pPr>
            <a:r>
              <a:rPr lang="en-US" sz="2800" dirty="0" smtClean="0">
                <a:solidFill>
                  <a:srgbClr val="FF0000"/>
                </a:solidFill>
                <a:cs typeface="Arial" charset="0"/>
              </a:rPr>
              <a:t>Issued a report very critical of the president</a:t>
            </a:r>
            <a:endParaRPr lang="en-US" sz="2800" dirty="0">
              <a:solidFill>
                <a:srgbClr val="FF0000"/>
              </a:solidFill>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982964"/>
            <a:ext cx="2847938" cy="27988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167" y="4268337"/>
            <a:ext cx="1676400" cy="2589663"/>
          </a:xfrm>
          <a:prstGeom prst="rect">
            <a:avLst/>
          </a:prstGeom>
        </p:spPr>
      </p:pic>
      <p:pic>
        <p:nvPicPr>
          <p:cNvPr id="8" name="Picture 7"/>
          <p:cNvPicPr>
            <a:picLocks noChangeAspect="1"/>
          </p:cNvPicPr>
          <p:nvPr/>
        </p:nvPicPr>
        <p:blipFill>
          <a:blip r:embed="rId4"/>
          <a:stretch>
            <a:fillRect/>
          </a:stretch>
        </p:blipFill>
        <p:spPr>
          <a:xfrm>
            <a:off x="8913812" y="3575781"/>
            <a:ext cx="2362200" cy="3232484"/>
          </a:xfrm>
          <a:prstGeom prst="rect">
            <a:avLst/>
          </a:prstGeom>
        </p:spPr>
      </p:pic>
    </p:spTree>
    <p:extLst>
      <p:ext uri="{BB962C8B-B14F-4D97-AF65-F5344CB8AC3E}">
        <p14:creationId xmlns:p14="http://schemas.microsoft.com/office/powerpoint/2010/main" val="246788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fade">
                                      <p:cBhvr>
                                        <p:cTn id="43" dur="1000"/>
                                        <p:tgtEl>
                                          <p:spTgt spid="3">
                                            <p:txEl>
                                              <p:pRg st="0" end="0"/>
                                            </p:txEl>
                                          </p:spTgt>
                                        </p:tgtEl>
                                      </p:cBhvr>
                                    </p:animEffect>
                                    <p:anim calcmode="lin" valueType="num">
                                      <p:cBhvr>
                                        <p:cTn id="4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503238"/>
            <a:ext cx="11582400" cy="715962"/>
          </a:xfrm>
        </p:spPr>
        <p:txBody>
          <a:bodyPr>
            <a:normAutofit fontScale="90000"/>
          </a:bodyPr>
          <a:lstStyle/>
          <a:p>
            <a:pPr>
              <a:defRPr/>
            </a:pPr>
            <a:r>
              <a:rPr lang="en-US" dirty="0"/>
              <a:t>Bill Clinton: </a:t>
            </a:r>
            <a:r>
              <a:rPr lang="en-US" dirty="0" smtClean="0"/>
              <a:t>Domestic and Foreign </a:t>
            </a:r>
            <a:r>
              <a:rPr lang="en-US" dirty="0"/>
              <a:t>affairs</a:t>
            </a:r>
            <a:r>
              <a:rPr lang="en-US" dirty="0" smtClean="0"/>
              <a:t>/ Policy</a:t>
            </a:r>
            <a:endParaRPr dirty="0" smtClean="0"/>
          </a:p>
        </p:txBody>
      </p:sp>
      <p:sp>
        <p:nvSpPr>
          <p:cNvPr id="3" name="Content Placeholder 2"/>
          <p:cNvSpPr>
            <a:spLocks noGrp="1"/>
          </p:cNvSpPr>
          <p:nvPr>
            <p:ph idx="1"/>
          </p:nvPr>
        </p:nvSpPr>
        <p:spPr>
          <a:xfrm>
            <a:off x="1522412" y="1371600"/>
            <a:ext cx="9144000" cy="5334000"/>
          </a:xfrm>
        </p:spPr>
        <p:txBody>
          <a:bodyPr/>
          <a:lstStyle/>
          <a:p>
            <a:pPr eaLnBrk="1" hangingPunct="1">
              <a:buFont typeface="Arial" charset="0"/>
              <a:buChar char="•"/>
              <a:defRPr/>
            </a:pPr>
            <a:r>
              <a:rPr lang="en-US" sz="3600" b="1" dirty="0"/>
              <a:t>Increasing globalization of trade</a:t>
            </a:r>
          </a:p>
          <a:p>
            <a:pPr lvl="1" eaLnBrk="1" hangingPunct="1">
              <a:buFont typeface="Arial" charset="0"/>
              <a:buChar char="–"/>
              <a:defRPr/>
            </a:pPr>
            <a:r>
              <a:rPr lang="en-US" sz="3200" dirty="0">
                <a:solidFill>
                  <a:srgbClr val="FF0000"/>
                </a:solidFill>
              </a:rPr>
              <a:t>GATT</a:t>
            </a:r>
            <a:r>
              <a:rPr lang="en-US" sz="3200" dirty="0"/>
              <a:t> (</a:t>
            </a:r>
            <a:r>
              <a:rPr lang="en-US" sz="3200" dirty="0">
                <a:solidFill>
                  <a:srgbClr val="FFFF00"/>
                </a:solidFill>
              </a:rPr>
              <a:t>General Agreement on Tariffs and Trade</a:t>
            </a:r>
            <a:r>
              <a:rPr lang="en-US" sz="3200" dirty="0"/>
              <a:t>) </a:t>
            </a:r>
            <a:r>
              <a:rPr lang="en-US" sz="3200" u="sng" dirty="0"/>
              <a:t>was replaced by </a:t>
            </a:r>
            <a:r>
              <a:rPr lang="en-US" sz="3200" dirty="0"/>
              <a:t>the </a:t>
            </a:r>
            <a:r>
              <a:rPr lang="en-US" sz="3200" b="1" dirty="0">
                <a:solidFill>
                  <a:srgbClr val="FF0000"/>
                </a:solidFill>
              </a:rPr>
              <a:t>WTO</a:t>
            </a:r>
            <a:r>
              <a:rPr lang="en-US" sz="3200" dirty="0"/>
              <a:t> (</a:t>
            </a:r>
            <a:r>
              <a:rPr lang="en-US" sz="3200" dirty="0">
                <a:solidFill>
                  <a:srgbClr val="FFFF00"/>
                </a:solidFill>
              </a:rPr>
              <a:t>World Trade Organization</a:t>
            </a:r>
            <a:r>
              <a:rPr lang="en-US" sz="3200" dirty="0"/>
              <a:t>)</a:t>
            </a:r>
          </a:p>
          <a:p>
            <a:pPr lvl="2" eaLnBrk="1" hangingPunct="1">
              <a:buFont typeface="Arial" charset="0"/>
              <a:buChar char="•"/>
              <a:defRPr/>
            </a:pPr>
            <a:r>
              <a:rPr lang="en-US" sz="2800" dirty="0"/>
              <a:t>The WTO is an organization of member nations that seeks to promote free trade around the world.  It has enforcement power, so it can punish nations who break the rules.</a:t>
            </a:r>
          </a:p>
          <a:p>
            <a:pPr lvl="2" eaLnBrk="1" hangingPunct="1">
              <a:buFont typeface="Arial" charset="0"/>
              <a:buChar char="•"/>
              <a:defRPr/>
            </a:pPr>
            <a:r>
              <a:rPr lang="en-US" sz="2800" dirty="0"/>
              <a:t>There are many critics of the WTO.</a:t>
            </a:r>
          </a:p>
          <a:p>
            <a:pPr marL="457200" lvl="1" indent="0">
              <a:buNone/>
              <a:defRPr/>
            </a:pPr>
            <a:endParaRPr lang="en-US" sz="3200" dirty="0"/>
          </a:p>
        </p:txBody>
      </p:sp>
      <p:pic>
        <p:nvPicPr>
          <p:cNvPr id="38914" name="Picture 2" descr="http://ts4.mm.bing.net/th?id=H.4763557810536883&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412" y="4953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http://ts2.mm.bing.net/th?id=H.4594039764223273&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701" y="5486401"/>
            <a:ext cx="1144587"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33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1" fill="hold" nodeType="clickEffect">
                                  <p:stCondLst>
                                    <p:cond delay="0"/>
                                  </p:stCondLst>
                                  <p:childTnLst>
                                    <p:set>
                                      <p:cBhvr>
                                        <p:cTn id="20" dur="1" fill="hold">
                                          <p:stCondLst>
                                            <p:cond delay="0"/>
                                          </p:stCondLst>
                                        </p:cTn>
                                        <p:tgtEl>
                                          <p:spTgt spid="38914"/>
                                        </p:tgtEl>
                                        <p:attrNameLst>
                                          <p:attrName>style.visibility</p:attrName>
                                        </p:attrNameLst>
                                      </p:cBhvr>
                                      <p:to>
                                        <p:strVal val="visible"/>
                                      </p:to>
                                    </p:set>
                                    <p:animEffect transition="in" filter="wheel(1)">
                                      <p:cBhvr>
                                        <p:cTn id="21" dur="2000"/>
                                        <p:tgtEl>
                                          <p:spTgt spid="389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38916"/>
                                        </p:tgtEl>
                                        <p:attrNameLst>
                                          <p:attrName>style.visibility</p:attrName>
                                        </p:attrNameLst>
                                      </p:cBhvr>
                                      <p:to>
                                        <p:strVal val="visible"/>
                                      </p:to>
                                    </p:set>
                                    <p:animEffect transition="in" filter="fade">
                                      <p:cBhvr>
                                        <p:cTn id="40" dur="1000"/>
                                        <p:tgtEl>
                                          <p:spTgt spid="38916"/>
                                        </p:tgtEl>
                                      </p:cBhvr>
                                    </p:animEffect>
                                    <p:anim calcmode="lin" valueType="num">
                                      <p:cBhvr>
                                        <p:cTn id="41" dur="1000" fill="hold"/>
                                        <p:tgtEl>
                                          <p:spTgt spid="38916"/>
                                        </p:tgtEl>
                                        <p:attrNameLst>
                                          <p:attrName>ppt_x</p:attrName>
                                        </p:attrNameLst>
                                      </p:cBhvr>
                                      <p:tavLst>
                                        <p:tav tm="0">
                                          <p:val>
                                            <p:strVal val="#ppt_x"/>
                                          </p:val>
                                        </p:tav>
                                        <p:tav tm="100000">
                                          <p:val>
                                            <p:strVal val="#ppt_x"/>
                                          </p:val>
                                        </p:tav>
                                      </p:tavLst>
                                    </p:anim>
                                    <p:anim calcmode="lin" valueType="num">
                                      <p:cBhvr>
                                        <p:cTn id="42" dur="1000" fill="hold"/>
                                        <p:tgtEl>
                                          <p:spTgt spid="389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79612" y="274638"/>
            <a:ext cx="8229600" cy="677862"/>
          </a:xfrm>
        </p:spPr>
        <p:txBody>
          <a:bodyPr>
            <a:normAutofit fontScale="90000"/>
          </a:bodyPr>
          <a:lstStyle/>
          <a:p>
            <a:pPr marL="812800" indent="-812800">
              <a:defRPr/>
            </a:pPr>
            <a:r>
              <a:rPr lang="en-US"/>
              <a:t> </a:t>
            </a:r>
            <a:r>
              <a:rPr lang="en-US" sz="4800"/>
              <a:t>Election of 1976</a:t>
            </a:r>
          </a:p>
        </p:txBody>
      </p:sp>
      <p:sp>
        <p:nvSpPr>
          <p:cNvPr id="29699" name="Rectangle 3"/>
          <p:cNvSpPr>
            <a:spLocks noGrp="1" noChangeArrowheads="1"/>
          </p:cNvSpPr>
          <p:nvPr>
            <p:ph type="body" idx="1"/>
          </p:nvPr>
        </p:nvSpPr>
        <p:spPr>
          <a:xfrm>
            <a:off x="1293812" y="914400"/>
            <a:ext cx="2590800" cy="5791200"/>
          </a:xfrm>
        </p:spPr>
        <p:txBody>
          <a:bodyPr/>
          <a:lstStyle/>
          <a:p>
            <a:pPr marL="876300" lvl="1" indent="-419100">
              <a:buFontTx/>
              <a:buChar char="•"/>
              <a:defRPr/>
            </a:pPr>
            <a:endParaRPr lang="en-US" sz="2400" dirty="0" smtClean="0">
              <a:solidFill>
                <a:schemeClr val="tx2"/>
              </a:solidFill>
            </a:endParaRPr>
          </a:p>
          <a:p>
            <a:pPr marL="876300" lvl="1" indent="-419100">
              <a:buFontTx/>
              <a:buChar char="•"/>
              <a:defRPr/>
            </a:pPr>
            <a:endParaRPr lang="en-US" sz="2400" dirty="0">
              <a:solidFill>
                <a:schemeClr val="tx2"/>
              </a:solidFill>
            </a:endParaRPr>
          </a:p>
          <a:p>
            <a:pPr marL="876300" lvl="1" indent="-419100">
              <a:buFontTx/>
              <a:buChar char="•"/>
              <a:defRPr/>
            </a:pPr>
            <a:r>
              <a:rPr lang="en-US" sz="2400" dirty="0" smtClean="0">
                <a:solidFill>
                  <a:schemeClr val="tx2"/>
                </a:solidFill>
              </a:rPr>
              <a:t>Jimmy </a:t>
            </a:r>
            <a:r>
              <a:rPr lang="en-US" sz="2400" dirty="0">
                <a:solidFill>
                  <a:schemeClr val="tx2"/>
                </a:solidFill>
              </a:rPr>
              <a:t>Carter (D)</a:t>
            </a:r>
          </a:p>
          <a:p>
            <a:pPr marL="876300" lvl="1" indent="-419100">
              <a:buNone/>
              <a:defRPr/>
            </a:pPr>
            <a:endParaRPr lang="en-US" sz="2400" dirty="0">
              <a:solidFill>
                <a:schemeClr val="tx2"/>
              </a:solidFill>
            </a:endParaRPr>
          </a:p>
          <a:p>
            <a:pPr marL="876300" lvl="1" indent="-419100">
              <a:buFontTx/>
              <a:buChar char="•"/>
              <a:defRPr/>
            </a:pPr>
            <a:r>
              <a:rPr lang="en-US" sz="2400" dirty="0">
                <a:solidFill>
                  <a:schemeClr val="tx2"/>
                </a:solidFill>
              </a:rPr>
              <a:t>Gerald Ford (R)</a:t>
            </a:r>
          </a:p>
          <a:p>
            <a:pPr marL="876300" lvl="1" indent="-419100">
              <a:buFontTx/>
              <a:buChar char="•"/>
              <a:defRPr/>
            </a:pPr>
            <a:endParaRPr lang="en-US" sz="2400" dirty="0">
              <a:solidFill>
                <a:schemeClr val="tx2"/>
              </a:solidFill>
            </a:endParaRPr>
          </a:p>
          <a:p>
            <a:pPr marL="876300" lvl="1" indent="-419100">
              <a:buFontTx/>
              <a:buChar char="•"/>
              <a:defRPr/>
            </a:pPr>
            <a:r>
              <a:rPr lang="en-US" sz="2400" b="1" dirty="0">
                <a:solidFill>
                  <a:schemeClr val="tx2"/>
                </a:solidFill>
              </a:rPr>
              <a:t>Carter wins </a:t>
            </a:r>
          </a:p>
          <a:p>
            <a:pPr marL="876300" lvl="1" indent="-419100">
              <a:buNone/>
              <a:defRPr/>
            </a:pPr>
            <a:endParaRPr lang="en-US" sz="2400" b="1" dirty="0">
              <a:solidFill>
                <a:schemeClr val="tx2"/>
              </a:solidFill>
            </a:endParaRPr>
          </a:p>
          <a:p>
            <a:pPr marL="876300" lvl="1" indent="-419100">
              <a:buFontTx/>
              <a:buChar char="•"/>
              <a:defRPr/>
            </a:pPr>
            <a:r>
              <a:rPr lang="en-US" sz="2400" dirty="0">
                <a:solidFill>
                  <a:schemeClr val="tx2"/>
                </a:solidFill>
              </a:rPr>
              <a:t>Very close</a:t>
            </a:r>
          </a:p>
        </p:txBody>
      </p:sp>
      <p:pic>
        <p:nvPicPr>
          <p:cNvPr id="5124" name="Picture 3" descr="Image:Carter and Ford in a debate, September 23, 197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13" y="1371601"/>
            <a:ext cx="6430963"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0"/>
            <a:ext cx="11504612" cy="1143000"/>
          </a:xfrm>
        </p:spPr>
        <p:txBody>
          <a:bodyPr>
            <a:normAutofit fontScale="90000"/>
          </a:bodyPr>
          <a:lstStyle/>
          <a:p>
            <a:pPr>
              <a:defRPr/>
            </a:pPr>
            <a:r>
              <a:rPr lang="en-US" dirty="0"/>
              <a:t>Bill Clinton: </a:t>
            </a:r>
            <a:r>
              <a:rPr lang="en-US" dirty="0" smtClean="0"/>
              <a:t>Domestic and Foreign </a:t>
            </a:r>
            <a:r>
              <a:rPr lang="en-US" dirty="0"/>
              <a:t>affairs</a:t>
            </a:r>
            <a:r>
              <a:rPr lang="en-US" dirty="0" smtClean="0"/>
              <a:t>/ Policy</a:t>
            </a:r>
            <a:endParaRPr dirty="0"/>
          </a:p>
        </p:txBody>
      </p:sp>
      <p:sp>
        <p:nvSpPr>
          <p:cNvPr id="101379" name="Rectangle 3"/>
          <p:cNvSpPr>
            <a:spLocks noGrp="1" noChangeArrowheads="1"/>
          </p:cNvSpPr>
          <p:nvPr>
            <p:ph type="body" idx="1"/>
          </p:nvPr>
        </p:nvSpPr>
        <p:spPr>
          <a:xfrm>
            <a:off x="2894012" y="838200"/>
            <a:ext cx="9294813" cy="3581400"/>
          </a:xfrm>
        </p:spPr>
        <p:txBody>
          <a:bodyPr>
            <a:normAutofit lnSpcReduction="10000"/>
          </a:bodyPr>
          <a:lstStyle/>
          <a:p>
            <a:pPr eaLnBrk="1" hangingPunct="1"/>
            <a:r>
              <a:rPr lang="en-US" altLang="en-US" i="1" dirty="0" smtClean="0">
                <a:solidFill>
                  <a:schemeClr val="tx1"/>
                </a:solidFill>
              </a:rPr>
              <a:t>North American Free Trade Agreement (NAFTA) </a:t>
            </a:r>
            <a:r>
              <a:rPr lang="en-US" altLang="en-US" dirty="0" smtClean="0">
                <a:solidFill>
                  <a:schemeClr val="tx1"/>
                </a:solidFill>
              </a:rPr>
              <a:t>between the U.S., Mexico, and Canada</a:t>
            </a:r>
          </a:p>
          <a:p>
            <a:pPr eaLnBrk="1" hangingPunct="1"/>
            <a:r>
              <a:rPr lang="en-US" altLang="en-US" dirty="0" smtClean="0">
                <a:solidFill>
                  <a:schemeClr val="tx1"/>
                </a:solidFill>
              </a:rPr>
              <a:t>It dropped all tariffs between the countries of North America which has increased trade</a:t>
            </a:r>
          </a:p>
          <a:p>
            <a:pPr eaLnBrk="1" hangingPunct="1"/>
            <a:r>
              <a:rPr lang="en-US" altLang="en-US" dirty="0" smtClean="0">
                <a:solidFill>
                  <a:schemeClr val="tx1"/>
                </a:solidFill>
              </a:rPr>
              <a:t>Controversial and not universally supported by the American public (especially labor unions), but it was adopted by the United States under the leadership of President Clinton.</a:t>
            </a:r>
          </a:p>
          <a:p>
            <a:pPr lvl="1" eaLnBrk="1" hangingPunct="1"/>
            <a:r>
              <a:rPr lang="en-US" altLang="en-US" dirty="0" smtClean="0">
                <a:solidFill>
                  <a:schemeClr val="tx1"/>
                </a:solidFill>
              </a:rPr>
              <a:t>Has been a positive for Mexico, but has caused much unemployment in the U.S.</a:t>
            </a:r>
          </a:p>
        </p:txBody>
      </p:sp>
      <p:pic>
        <p:nvPicPr>
          <p:cNvPr id="4" name="Picture 2" descr="http://ts2.mm.bing.net/th?id=H.4599236678649237&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3168396"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ttp://ts3.mm.bing.net/th?id=H.4793704181269830&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212" y="4618139"/>
            <a:ext cx="2743200" cy="223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ts3.mm.bing.net/th?id=H.4649904401220766&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2031" y="3960812"/>
            <a:ext cx="3762581"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84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13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137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137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smtClean="0"/>
          </a:p>
        </p:txBody>
      </p:sp>
      <p:sp>
        <p:nvSpPr>
          <p:cNvPr id="21507" name="Content Placeholder 2"/>
          <p:cNvSpPr>
            <a:spLocks noGrp="1"/>
          </p:cNvSpPr>
          <p:nvPr>
            <p:ph idx="1"/>
          </p:nvPr>
        </p:nvSpPr>
        <p:spPr/>
        <p:txBody>
          <a:bodyPr/>
          <a:lstStyle/>
          <a:p>
            <a:pPr eaLnBrk="1" hangingPunct="1"/>
            <a:endParaRPr lang="en-US" altLang="en-US" smtClean="0"/>
          </a:p>
        </p:txBody>
      </p:sp>
      <p:pic>
        <p:nvPicPr>
          <p:cNvPr id="40964" name="Picture 4" descr="http://ts3.mm.bing.net/th?id=H.4770627312092518&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2" y="32657"/>
            <a:ext cx="5611813"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60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1000" fill="hold"/>
                                        <p:tgtEl>
                                          <p:spTgt spid="40964"/>
                                        </p:tgtEl>
                                        <p:attrNameLst>
                                          <p:attrName>ppt_w</p:attrName>
                                        </p:attrNameLst>
                                      </p:cBhvr>
                                      <p:tavLst>
                                        <p:tav tm="0">
                                          <p:val>
                                            <p:fltVal val="0"/>
                                          </p:val>
                                        </p:tav>
                                        <p:tav tm="100000">
                                          <p:val>
                                            <p:strVal val="#ppt_w"/>
                                          </p:val>
                                        </p:tav>
                                      </p:tavLst>
                                    </p:anim>
                                    <p:anim calcmode="lin" valueType="num">
                                      <p:cBhvr>
                                        <p:cTn id="8" dur="1000" fill="hold"/>
                                        <p:tgtEl>
                                          <p:spTgt spid="40964"/>
                                        </p:tgtEl>
                                        <p:attrNameLst>
                                          <p:attrName>ppt_h</p:attrName>
                                        </p:attrNameLst>
                                      </p:cBhvr>
                                      <p:tavLst>
                                        <p:tav tm="0">
                                          <p:val>
                                            <p:fltVal val="0"/>
                                          </p:val>
                                        </p:tav>
                                        <p:tav tm="100000">
                                          <p:val>
                                            <p:strVal val="#ppt_h"/>
                                          </p:val>
                                        </p:tav>
                                      </p:tavLst>
                                    </p:anim>
                                    <p:anim calcmode="lin" valueType="num">
                                      <p:cBhvr>
                                        <p:cTn id="9" dur="1000" fill="hold"/>
                                        <p:tgtEl>
                                          <p:spTgt spid="40964"/>
                                        </p:tgtEl>
                                        <p:attrNameLst>
                                          <p:attrName>style.rotation</p:attrName>
                                        </p:attrNameLst>
                                      </p:cBhvr>
                                      <p:tavLst>
                                        <p:tav tm="0">
                                          <p:val>
                                            <p:fltVal val="90"/>
                                          </p:val>
                                        </p:tav>
                                        <p:tav tm="100000">
                                          <p:val>
                                            <p:fltVal val="0"/>
                                          </p:val>
                                        </p:tav>
                                      </p:tavLst>
                                    </p:anim>
                                    <p:animEffect transition="in" filter="fade">
                                      <p:cBhvr>
                                        <p:cTn id="10" dur="1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buFont typeface="Arial" charset="0"/>
              <a:buNone/>
              <a:defRPr/>
            </a:pPr>
            <a:endParaRPr/>
          </a:p>
        </p:txBody>
      </p:sp>
      <p:pic>
        <p:nvPicPr>
          <p:cNvPr id="39940" name="Picture 4" descr="http://ts4.mm.bing.net/th?id=H.4649904401220767&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2" y="152400"/>
            <a:ext cx="8991600" cy="653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34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wipe(down)">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106363"/>
            <a:ext cx="9199563" cy="1143000"/>
          </a:xfrm>
        </p:spPr>
        <p:txBody>
          <a:bodyPr rtlCol="0">
            <a:normAutofit fontScale="90000"/>
          </a:bodyPr>
          <a:lstStyle/>
          <a:p>
            <a:pPr>
              <a:defRPr/>
            </a:pPr>
            <a:r>
              <a:rPr lang="en-US" dirty="0"/>
              <a:t>Bill Clinton: Domestic and Foreign affairs/ Policy</a:t>
            </a:r>
          </a:p>
        </p:txBody>
      </p:sp>
      <p:sp>
        <p:nvSpPr>
          <p:cNvPr id="4" name="Content Placeholder 3"/>
          <p:cNvSpPr>
            <a:spLocks noGrp="1"/>
          </p:cNvSpPr>
          <p:nvPr>
            <p:ph sz="quarter" idx="4294967295"/>
          </p:nvPr>
        </p:nvSpPr>
        <p:spPr>
          <a:xfrm>
            <a:off x="4128225" y="762001"/>
            <a:ext cx="7604988" cy="6096000"/>
          </a:xfrm>
        </p:spPr>
        <p:txBody>
          <a:bodyPr rtlCol="0">
            <a:normAutofit lnSpcReduction="10000"/>
          </a:bodyPr>
          <a:lstStyle/>
          <a:p>
            <a:pPr indent="-274320">
              <a:defRPr/>
            </a:pPr>
            <a:r>
              <a:rPr lang="en-US" dirty="0" smtClean="0"/>
              <a:t>Global Warming became a major concern in the mid-1980s, but it continues to be a hot button issue even to today.  Global Warming is also known by the following terms:</a:t>
            </a:r>
          </a:p>
          <a:p>
            <a:pPr marL="640080" lvl="1" indent="-274320">
              <a:defRPr/>
            </a:pPr>
            <a:r>
              <a:rPr lang="en-US" b="1" dirty="0" smtClean="0">
                <a:solidFill>
                  <a:schemeClr val="accent3"/>
                </a:solidFill>
              </a:rPr>
              <a:t>Greenhouse Effect</a:t>
            </a:r>
          </a:p>
          <a:p>
            <a:pPr marL="640080" lvl="1" indent="-274320">
              <a:defRPr/>
            </a:pPr>
            <a:r>
              <a:rPr lang="en-US" b="1" dirty="0" smtClean="0">
                <a:solidFill>
                  <a:schemeClr val="accent3"/>
                </a:solidFill>
              </a:rPr>
              <a:t>Ozone Layer Depletion</a:t>
            </a:r>
          </a:p>
          <a:p>
            <a:pPr marL="411480" indent="-274320">
              <a:defRPr/>
            </a:pPr>
            <a:r>
              <a:rPr lang="en-US" b="1" dirty="0" smtClean="0">
                <a:solidFill>
                  <a:schemeClr val="accent3"/>
                </a:solidFill>
              </a:rPr>
              <a:t>Vice President Al </a:t>
            </a:r>
            <a:r>
              <a:rPr lang="en-US" b="1" dirty="0">
                <a:solidFill>
                  <a:schemeClr val="accent3"/>
                </a:solidFill>
              </a:rPr>
              <a:t>Gore</a:t>
            </a:r>
            <a:r>
              <a:rPr lang="en-US" b="1" dirty="0">
                <a:solidFill>
                  <a:srgbClr val="FF0000"/>
                </a:solidFill>
              </a:rPr>
              <a:t> </a:t>
            </a:r>
            <a:r>
              <a:rPr lang="en-US" dirty="0"/>
              <a:t>published </a:t>
            </a:r>
            <a:r>
              <a:rPr lang="en-US" i="1" dirty="0"/>
              <a:t>An Inconvenient Truth</a:t>
            </a:r>
            <a:r>
              <a:rPr lang="en-US" dirty="0"/>
              <a:t>, to draw attention to the effects of global </a:t>
            </a:r>
            <a:r>
              <a:rPr lang="en-US" dirty="0" smtClean="0"/>
              <a:t>warming. He won an Oscar, Grammy, and Nobel Prize for this work.</a:t>
            </a:r>
          </a:p>
          <a:p>
            <a:pPr marL="411480" indent="-274320">
              <a:defRPr/>
            </a:pPr>
            <a:r>
              <a:rPr lang="en-US" b="1" dirty="0">
                <a:solidFill>
                  <a:schemeClr val="accent3"/>
                </a:solidFill>
              </a:rPr>
              <a:t>Kyoto </a:t>
            </a:r>
            <a:r>
              <a:rPr lang="en-US" b="1" dirty="0" smtClean="0">
                <a:solidFill>
                  <a:schemeClr val="accent3"/>
                </a:solidFill>
              </a:rPr>
              <a:t>Protocol</a:t>
            </a:r>
            <a:r>
              <a:rPr lang="en-US" dirty="0" smtClean="0"/>
              <a:t>-a 1997 </a:t>
            </a:r>
            <a:r>
              <a:rPr lang="en-US" dirty="0"/>
              <a:t>legally binding international agreement that limits the emission of carbon.  </a:t>
            </a:r>
            <a:r>
              <a:rPr lang="en-US" dirty="0" smtClean="0"/>
              <a:t>The goal, of course, is to forestall global warming.</a:t>
            </a:r>
          </a:p>
          <a:p>
            <a:pPr marL="640080" lvl="1" indent="-274320">
              <a:defRPr/>
            </a:pPr>
            <a:r>
              <a:rPr lang="en-US" dirty="0" smtClean="0"/>
              <a:t>The </a:t>
            </a:r>
            <a:r>
              <a:rPr lang="en-US" dirty="0"/>
              <a:t>U.S. </a:t>
            </a:r>
            <a:r>
              <a:rPr lang="en-US" dirty="0" smtClean="0"/>
              <a:t>signed it, but never put it into effect (due to George W. Bush’s administration withdrawing their support for it).</a:t>
            </a:r>
            <a:endParaRPr lang="en-US" dirty="0"/>
          </a:p>
          <a:p>
            <a:pPr marL="411480" indent="-274320">
              <a:defRPr/>
            </a:pPr>
            <a:endParaRPr lang="en-US" b="1" dirty="0">
              <a:solidFill>
                <a:srgbClr val="FF0000"/>
              </a:solidFill>
            </a:endParaRPr>
          </a:p>
          <a:p>
            <a:pPr marL="411480" indent="-274320">
              <a:defRPr/>
            </a:pPr>
            <a:endParaRPr lang="en-US" b="1" dirty="0">
              <a:solidFill>
                <a:schemeClr val="accent3"/>
              </a:solidFill>
            </a:endParaRPr>
          </a:p>
        </p:txBody>
      </p:sp>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338262" y="1273763"/>
            <a:ext cx="2765425" cy="1982470"/>
          </a:xfrm>
          <a:prstGeom prst="rect">
            <a:avLst/>
          </a:prstGeom>
        </p:spPr>
      </p:pic>
      <p:pic>
        <p:nvPicPr>
          <p:cNvPr id="6"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54645" y="3167857"/>
            <a:ext cx="2994025" cy="3592513"/>
          </a:xfrm>
          <a:prstGeom prst="rect">
            <a:avLst/>
          </a:prstGeom>
        </p:spPr>
      </p:pic>
    </p:spTree>
    <p:extLst>
      <p:ext uri="{BB962C8B-B14F-4D97-AF65-F5344CB8AC3E}">
        <p14:creationId xmlns:p14="http://schemas.microsoft.com/office/powerpoint/2010/main" val="284972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heel(1)">
                                      <p:cBhvr>
                                        <p:cTn id="13" dur="20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heel(1)">
                                      <p:cBhvr>
                                        <p:cTn id="18" dur="2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heel(1)">
                                      <p:cBhvr>
                                        <p:cTn id="29" dur="2000"/>
                                        <p:tgtEl>
                                          <p:spTgt spid="4">
                                            <p:txEl>
                                              <p:pRg st="4" end="4"/>
                                            </p:txEl>
                                          </p:spTgt>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1)">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5713412" y="609600"/>
            <a:ext cx="6324600" cy="6019800"/>
          </a:xfrm>
        </p:spPr>
        <p:txBody>
          <a:bodyPr>
            <a:normAutofit/>
          </a:bodyPr>
          <a:lstStyle/>
          <a:p>
            <a:pPr marL="876300" lvl="1" indent="-419100">
              <a:buFontTx/>
              <a:buChar char="•"/>
              <a:defRPr/>
            </a:pPr>
            <a:r>
              <a:rPr lang="en-US" sz="2800" b="1" dirty="0" smtClean="0"/>
              <a:t>George W. Bush</a:t>
            </a:r>
            <a:br>
              <a:rPr lang="en-US" sz="2800" b="1" dirty="0" smtClean="0"/>
            </a:br>
            <a:r>
              <a:rPr lang="en-US" sz="2800" b="1" dirty="0" smtClean="0"/>
              <a:t>Republican</a:t>
            </a:r>
            <a:br>
              <a:rPr lang="en-US" sz="2800" b="1" dirty="0" smtClean="0"/>
            </a:br>
            <a:r>
              <a:rPr lang="en-US" sz="2800" b="1" dirty="0" smtClean="0"/>
              <a:t>2001-2009</a:t>
            </a:r>
          </a:p>
          <a:p>
            <a:pPr marL="876300" lvl="1" indent="-419100">
              <a:defRPr/>
            </a:pPr>
            <a:endParaRPr lang="en-US" sz="2800" b="1" dirty="0" smtClean="0"/>
          </a:p>
          <a:p>
            <a:pPr marL="914400" lvl="1" indent="-457200" algn="l">
              <a:buFont typeface="Arial" panose="020B0604020202020204" pitchFamily="34" charset="0"/>
              <a:buChar char="•"/>
              <a:defRPr/>
            </a:pPr>
            <a:r>
              <a:rPr lang="en-US" sz="2800" dirty="0" smtClean="0">
                <a:solidFill>
                  <a:schemeClr val="tx2"/>
                </a:solidFill>
              </a:rPr>
              <a:t>Won a contested election over Al Gore—by 4 electoral votes even though he lost by over 500,000 popular votes—in 2000</a:t>
            </a:r>
          </a:p>
          <a:p>
            <a:pPr marL="876300" lvl="1" indent="-419100" algn="l">
              <a:buFontTx/>
              <a:buChar char="•"/>
              <a:defRPr/>
            </a:pPr>
            <a:r>
              <a:rPr lang="en-US" sz="2800" dirty="0" smtClean="0">
                <a:solidFill>
                  <a:schemeClr val="tx2"/>
                </a:solidFill>
                <a:latin typeface="Comic Sans MS" pitchFamily="66" charset="0"/>
              </a:rPr>
              <a:t>More easily won re-election in 2004 (286-251 electoral votes; 50.1 % - 48.3% of popular votes)</a:t>
            </a:r>
          </a:p>
          <a:p>
            <a:pPr marL="876300" lvl="1" indent="-419100" algn="l">
              <a:buFontTx/>
              <a:buChar char="•"/>
              <a:defRPr/>
            </a:pPr>
            <a:r>
              <a:rPr lang="en-US" sz="2800" dirty="0" smtClean="0">
                <a:solidFill>
                  <a:schemeClr val="tx2"/>
                </a:solidFill>
                <a:latin typeface="Comic Sans MS" pitchFamily="66" charset="0"/>
              </a:rPr>
              <a:t>A very polarizing POTUS</a:t>
            </a:r>
            <a:endParaRPr lang="en-US" sz="2400" dirty="0">
              <a:latin typeface="Comic Sans MS"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2" y="457200"/>
            <a:ext cx="6094453" cy="5943600"/>
          </a:xfrm>
          <a:prstGeom prst="rect">
            <a:avLst/>
          </a:prstGeom>
        </p:spPr>
      </p:pic>
    </p:spTree>
    <p:extLst>
      <p:ext uri="{BB962C8B-B14F-4D97-AF65-F5344CB8AC3E}">
        <p14:creationId xmlns:p14="http://schemas.microsoft.com/office/powerpoint/2010/main" val="211303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lgn="ctr" eaLnBrk="1" hangingPunct="1">
              <a:defRPr/>
            </a:pPr>
            <a:r>
              <a:rPr lang="en-US" sz="6000" b="1" dirty="0" smtClean="0">
                <a:latin typeface="Calibri" panose="020F0502020204030204" pitchFamily="34" charset="0"/>
              </a:rPr>
              <a:t/>
            </a:r>
            <a:br>
              <a:rPr lang="en-US" sz="6000" b="1" dirty="0" smtClean="0">
                <a:latin typeface="Calibri" panose="020F0502020204030204" pitchFamily="34" charset="0"/>
              </a:rPr>
            </a:br>
            <a:r>
              <a:rPr lang="en-US" sz="6000" b="1" dirty="0" smtClean="0">
                <a:latin typeface="Calibri" panose="020F0502020204030204" pitchFamily="34" charset="0"/>
              </a:rPr>
              <a:t>2000 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Bush = Red		Gore = Blue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8612" y="1462308"/>
            <a:ext cx="8458200" cy="5418064"/>
          </a:xfrm>
        </p:spPr>
      </p:pic>
    </p:spTree>
    <p:extLst>
      <p:ext uri="{BB962C8B-B14F-4D97-AF65-F5344CB8AC3E}">
        <p14:creationId xmlns:p14="http://schemas.microsoft.com/office/powerpoint/2010/main" val="14336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latin typeface="Calibri" panose="020F0502020204030204" pitchFamily="34" charset="0"/>
              </a:rPr>
              <a:t>2004 </a:t>
            </a:r>
            <a:r>
              <a:rPr lang="en-US" sz="6000" b="1" dirty="0">
                <a:latin typeface="Calibri" panose="020F0502020204030204" pitchFamily="34" charset="0"/>
              </a:rPr>
              <a:t>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Bush </a:t>
            </a:r>
            <a:r>
              <a:rPr lang="en-US" dirty="0">
                <a:latin typeface="Comic Sans MS" pitchFamily="66" charset="0"/>
              </a:rPr>
              <a:t>= Red		</a:t>
            </a:r>
            <a:r>
              <a:rPr lang="en-US" dirty="0" smtClean="0">
                <a:latin typeface="Comic Sans MS" pitchFamily="66" charset="0"/>
              </a:rPr>
              <a:t>Kerry </a:t>
            </a:r>
            <a:r>
              <a:rPr lang="en-US" dirty="0">
                <a:latin typeface="Comic Sans MS" pitchFamily="66" charset="0"/>
              </a:rPr>
              <a:t>= Blue</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995443" y="1631175"/>
            <a:ext cx="8991600" cy="5226825"/>
          </a:xfrm>
          <a:prstGeom prst="rect">
            <a:avLst/>
          </a:prstGeom>
        </p:spPr>
      </p:pic>
    </p:spTree>
    <p:extLst>
      <p:ext uri="{BB962C8B-B14F-4D97-AF65-F5344CB8AC3E}">
        <p14:creationId xmlns:p14="http://schemas.microsoft.com/office/powerpoint/2010/main" val="190131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7012" y="274638"/>
            <a:ext cx="11277600" cy="715962"/>
          </a:xfrm>
        </p:spPr>
        <p:txBody>
          <a:bodyPr/>
          <a:lstStyle/>
          <a:p>
            <a:pPr eaLnBrk="1" hangingPunct="1"/>
            <a:r>
              <a:rPr lang="en-US" altLang="en-US" dirty="0" smtClean="0"/>
              <a:t>George W. Bush: Foreign Affairs/ Policy</a:t>
            </a:r>
          </a:p>
        </p:txBody>
      </p:sp>
      <p:sp>
        <p:nvSpPr>
          <p:cNvPr id="33795" name="Rectangle 3"/>
          <p:cNvSpPr>
            <a:spLocks noGrp="1" noChangeArrowheads="1"/>
          </p:cNvSpPr>
          <p:nvPr>
            <p:ph type="body" idx="1"/>
          </p:nvPr>
        </p:nvSpPr>
        <p:spPr>
          <a:xfrm>
            <a:off x="15828" y="1023257"/>
            <a:ext cx="8821783" cy="4114800"/>
          </a:xfrm>
        </p:spPr>
        <p:txBody>
          <a:bodyPr>
            <a:normAutofit fontScale="92500" lnSpcReduction="10000"/>
          </a:bodyPr>
          <a:lstStyle/>
          <a:p>
            <a:pPr eaLnBrk="1" hangingPunct="1">
              <a:buFont typeface="Wingdings" pitchFamily="96" charset="2"/>
              <a:buChar char=""/>
              <a:defRPr/>
            </a:pPr>
            <a:r>
              <a:rPr lang="en-US" sz="3200" dirty="0"/>
              <a:t>September 11th Attacks--World Trade Centers, the Pentagon, and PA field</a:t>
            </a:r>
          </a:p>
          <a:p>
            <a:pPr eaLnBrk="1" hangingPunct="1">
              <a:buFont typeface="Wingdings" pitchFamily="96" charset="2"/>
              <a:buChar char=""/>
              <a:defRPr/>
            </a:pPr>
            <a:r>
              <a:rPr lang="en-US" sz="3200" dirty="0"/>
              <a:t>Bio-chemical warfare scare w/ </a:t>
            </a:r>
            <a:r>
              <a:rPr lang="en-US" sz="3200" dirty="0" smtClean="0"/>
              <a:t>anthrax found in Washington, DC</a:t>
            </a:r>
            <a:endParaRPr lang="en-US" sz="3200" dirty="0"/>
          </a:p>
          <a:p>
            <a:pPr eaLnBrk="1" hangingPunct="1">
              <a:buFont typeface="Wingdings" pitchFamily="96" charset="2"/>
              <a:buChar char=""/>
              <a:defRPr/>
            </a:pPr>
            <a:r>
              <a:rPr lang="en-US" sz="3200" dirty="0"/>
              <a:t>War in Afghanistan against Al </a:t>
            </a:r>
            <a:r>
              <a:rPr lang="en-US" sz="3200" dirty="0" err="1"/>
              <a:t>Quaeda</a:t>
            </a:r>
            <a:r>
              <a:rPr lang="en-US" sz="3200" dirty="0"/>
              <a:t>, Osama bin Laden, and the </a:t>
            </a:r>
            <a:r>
              <a:rPr lang="en-US" sz="3200" dirty="0" smtClean="0"/>
              <a:t>Taliban </a:t>
            </a:r>
            <a:endParaRPr lang="en-US" sz="3200" dirty="0"/>
          </a:p>
          <a:p>
            <a:pPr eaLnBrk="1" hangingPunct="1">
              <a:buFont typeface="Wingdings" pitchFamily="96" charset="2"/>
              <a:buChar char=""/>
              <a:defRPr/>
            </a:pPr>
            <a:r>
              <a:rPr lang="en-US" sz="3200" dirty="0" smtClean="0"/>
              <a:t>2</a:t>
            </a:r>
            <a:r>
              <a:rPr lang="en-US" sz="3200" baseline="30000" dirty="0" smtClean="0"/>
              <a:t>nd</a:t>
            </a:r>
            <a:r>
              <a:rPr lang="en-US" sz="3200" dirty="0" smtClean="0"/>
              <a:t> Gulf War </a:t>
            </a:r>
            <a:r>
              <a:rPr lang="en-US" sz="3200" dirty="0"/>
              <a:t>in Iraq </a:t>
            </a:r>
            <a:r>
              <a:rPr lang="en-US" sz="3200" dirty="0" smtClean="0"/>
              <a:t>begun over…</a:t>
            </a:r>
            <a:endParaRPr lang="en-US" sz="3200" dirty="0"/>
          </a:p>
          <a:p>
            <a:pPr eaLnBrk="1" hangingPunct="1">
              <a:buFont typeface="Wingdings" pitchFamily="96" charset="2"/>
              <a:buChar char=""/>
              <a:defRPr/>
            </a:pPr>
            <a:r>
              <a:rPr lang="en-US" sz="3200" dirty="0"/>
              <a:t>Capture and death of Saddam Hussein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012" y="1023257"/>
            <a:ext cx="2851468" cy="317690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653" y="4876800"/>
            <a:ext cx="2314575" cy="1743075"/>
          </a:xfrm>
          <a:prstGeom prst="rect">
            <a:avLst/>
          </a:prstGeom>
        </p:spPr>
      </p:pic>
      <p:pic>
        <p:nvPicPr>
          <p:cNvPr id="6" name="Picture 6" descr="9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3730" y="4419600"/>
            <a:ext cx="23177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afgh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894217"/>
            <a:ext cx="2665412" cy="17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7950" y="4894217"/>
            <a:ext cx="3081532" cy="1725658"/>
          </a:xfrm>
          <a:prstGeom prst="rect">
            <a:avLst/>
          </a:prstGeom>
        </p:spPr>
      </p:pic>
    </p:spTree>
    <p:extLst>
      <p:ext uri="{BB962C8B-B14F-4D97-AF65-F5344CB8AC3E}">
        <p14:creationId xmlns:p14="http://schemas.microsoft.com/office/powerpoint/2010/main" val="235336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ircle(in)">
                                      <p:cBhvr>
                                        <p:cTn id="7" dur="20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3795">
                                            <p:txEl>
                                              <p:pRg st="1" end="1"/>
                                            </p:txEl>
                                          </p:spTgt>
                                        </p:tgtEl>
                                        <p:attrNameLst>
                                          <p:attrName>style.visibility</p:attrName>
                                        </p:attrNameLst>
                                      </p:cBhvr>
                                      <p:to>
                                        <p:strVal val="visible"/>
                                      </p:to>
                                    </p:set>
                                    <p:animEffect transition="in" filter="circle(in)">
                                      <p:cBhvr>
                                        <p:cTn id="16" dur="2000"/>
                                        <p:tgtEl>
                                          <p:spTgt spid="337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3795">
                                            <p:txEl>
                                              <p:pRg st="2" end="2"/>
                                            </p:txEl>
                                          </p:spTgt>
                                        </p:tgtEl>
                                        <p:attrNameLst>
                                          <p:attrName>style.visibility</p:attrName>
                                        </p:attrNameLst>
                                      </p:cBhvr>
                                      <p:to>
                                        <p:strVal val="visible"/>
                                      </p:to>
                                    </p:set>
                                    <p:animEffect transition="in" filter="circle(in)">
                                      <p:cBhvr>
                                        <p:cTn id="26" dur="2000"/>
                                        <p:tgtEl>
                                          <p:spTgt spid="3379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3795">
                                            <p:txEl>
                                              <p:pRg st="3" end="3"/>
                                            </p:txEl>
                                          </p:spTgt>
                                        </p:tgtEl>
                                        <p:attrNameLst>
                                          <p:attrName>style.visibility</p:attrName>
                                        </p:attrNameLst>
                                      </p:cBhvr>
                                      <p:to>
                                        <p:strVal val="visible"/>
                                      </p:to>
                                    </p:set>
                                    <p:animEffect transition="in" filter="circle(in)">
                                      <p:cBhvr>
                                        <p:cTn id="42" dur="2000"/>
                                        <p:tgtEl>
                                          <p:spTgt spid="33795">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3795">
                                            <p:txEl>
                                              <p:pRg st="4" end="4"/>
                                            </p:txEl>
                                          </p:spTgt>
                                        </p:tgtEl>
                                        <p:attrNameLst>
                                          <p:attrName>style.visibility</p:attrName>
                                        </p:attrNameLst>
                                      </p:cBhvr>
                                      <p:to>
                                        <p:strVal val="visible"/>
                                      </p:to>
                                    </p:set>
                                    <p:animEffect transition="in" filter="circle(in)">
                                      <p:cBhvr>
                                        <p:cTn id="47" dur="2000"/>
                                        <p:tgtEl>
                                          <p:spTgt spid="3379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7012" y="274638"/>
            <a:ext cx="11277600" cy="715962"/>
          </a:xfrm>
        </p:spPr>
        <p:txBody>
          <a:bodyPr/>
          <a:lstStyle/>
          <a:p>
            <a:pPr eaLnBrk="1" hangingPunct="1"/>
            <a:r>
              <a:rPr lang="en-US" altLang="en-US" dirty="0" smtClean="0"/>
              <a:t>George W. Bush: Foreign Affairs/ Policy</a:t>
            </a:r>
          </a:p>
        </p:txBody>
      </p:sp>
      <p:sp>
        <p:nvSpPr>
          <p:cNvPr id="33795" name="Rectangle 3"/>
          <p:cNvSpPr>
            <a:spLocks noGrp="1" noChangeArrowheads="1"/>
          </p:cNvSpPr>
          <p:nvPr>
            <p:ph type="body" idx="1"/>
          </p:nvPr>
        </p:nvSpPr>
        <p:spPr>
          <a:xfrm>
            <a:off x="15828" y="1023257"/>
            <a:ext cx="8821783" cy="4114800"/>
          </a:xfrm>
        </p:spPr>
        <p:txBody>
          <a:bodyPr>
            <a:normAutofit/>
          </a:bodyPr>
          <a:lstStyle/>
          <a:p>
            <a:pPr eaLnBrk="1" hangingPunct="1">
              <a:buFont typeface="Wingdings" pitchFamily="96" charset="2"/>
              <a:buChar char=""/>
              <a:defRPr/>
            </a:pPr>
            <a:r>
              <a:rPr lang="en-US" sz="3200" dirty="0" smtClean="0"/>
              <a:t>In the wake of 9/11and the wars against Taliban and Iraq, President Bush declared a “</a:t>
            </a:r>
            <a:r>
              <a:rPr lang="en-US" sz="3200" dirty="0" smtClean="0">
                <a:solidFill>
                  <a:srgbClr val="FF0000"/>
                </a:solidFill>
              </a:rPr>
              <a:t>war on terrorism</a:t>
            </a:r>
            <a:r>
              <a:rPr lang="en-US" sz="3200" dirty="0" smtClean="0"/>
              <a:t>.”</a:t>
            </a:r>
          </a:p>
          <a:p>
            <a:pPr eaLnBrk="1" hangingPunct="1">
              <a:buFont typeface="Wingdings" pitchFamily="96" charset="2"/>
              <a:buChar char=""/>
              <a:defRPr/>
            </a:pPr>
            <a:r>
              <a:rPr lang="en-US" sz="3200" dirty="0" smtClean="0"/>
              <a:t>Created the Department of Homeland Security in 11/2002 to protect the nation, and it took in a number of existing government agencies (e.g. ICE).</a:t>
            </a: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012" y="1023257"/>
            <a:ext cx="2851468" cy="3176907"/>
          </a:xfrm>
          <a:prstGeom prst="rect">
            <a:avLst/>
          </a:prstGeom>
        </p:spPr>
      </p:pic>
      <p:pic>
        <p:nvPicPr>
          <p:cNvPr id="7" name="Picture 7" descr="afgh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612" y="4858358"/>
            <a:ext cx="2665412" cy="17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283" y="4919586"/>
            <a:ext cx="3081532" cy="172565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2637" y="4200164"/>
            <a:ext cx="2619375" cy="2605942"/>
          </a:xfrm>
          <a:prstGeom prst="rect">
            <a:avLst/>
          </a:prstGeom>
        </p:spPr>
      </p:pic>
    </p:spTree>
    <p:extLst>
      <p:ext uri="{BB962C8B-B14F-4D97-AF65-F5344CB8AC3E}">
        <p14:creationId xmlns:p14="http://schemas.microsoft.com/office/powerpoint/2010/main" val="118847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ircle(in)">
                                      <p:cBhvr>
                                        <p:cTn id="7" dur="20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circle(in)">
                                      <p:cBhvr>
                                        <p:cTn id="12" dur="20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152400"/>
            <a:ext cx="11734800" cy="715962"/>
          </a:xfrm>
        </p:spPr>
        <p:txBody>
          <a:bodyPr/>
          <a:lstStyle/>
          <a:p>
            <a:r>
              <a:rPr lang="en-US" altLang="en-US" dirty="0"/>
              <a:t>George W. Bush: </a:t>
            </a:r>
            <a:r>
              <a:rPr lang="en-US" altLang="en-US" dirty="0" smtClean="0"/>
              <a:t>Domestic </a:t>
            </a:r>
            <a:r>
              <a:rPr lang="en-US" altLang="en-US" dirty="0"/>
              <a:t>Affairs/ Policy</a:t>
            </a:r>
            <a:endParaRPr lang="en-US" dirty="0"/>
          </a:p>
        </p:txBody>
      </p:sp>
      <p:sp>
        <p:nvSpPr>
          <p:cNvPr id="3" name="Content Placeholder 2"/>
          <p:cNvSpPr>
            <a:spLocks noGrp="1"/>
          </p:cNvSpPr>
          <p:nvPr>
            <p:ph idx="1"/>
          </p:nvPr>
        </p:nvSpPr>
        <p:spPr>
          <a:xfrm>
            <a:off x="227014" y="990600"/>
            <a:ext cx="10744200" cy="3733800"/>
          </a:xfrm>
        </p:spPr>
        <p:txBody>
          <a:bodyPr>
            <a:normAutofit lnSpcReduction="10000"/>
          </a:bodyPr>
          <a:lstStyle/>
          <a:p>
            <a:r>
              <a:rPr lang="en-US" altLang="en-US" dirty="0" smtClean="0"/>
              <a:t>Presided </a:t>
            </a:r>
            <a:r>
              <a:rPr lang="en-US" altLang="en-US" dirty="0"/>
              <a:t>over the start of “The Great Recession” which was caused by a global economic downturn following 9/11, the second Iraq War, Afghanistan, etc</a:t>
            </a:r>
            <a:r>
              <a:rPr lang="en-US" altLang="en-US" dirty="0" smtClean="0"/>
              <a:t>.  Another contributing factor were tax cuts passed early in his first term.</a:t>
            </a:r>
          </a:p>
          <a:p>
            <a:pPr lvl="1"/>
            <a:r>
              <a:rPr lang="en-US" altLang="en-US" dirty="0" smtClean="0"/>
              <a:t>He received much criticism for his decision to champion and approve “bail outs” for some big businesses…those were dubbed “too big to fail” (e.g. General Motors, etc.).</a:t>
            </a:r>
          </a:p>
          <a:p>
            <a:r>
              <a:rPr lang="en-US" altLang="en-US" dirty="0" smtClean="0"/>
              <a:t>Criticized for his handling of relief in the wake of Hurricane Katrina</a:t>
            </a:r>
          </a:p>
          <a:p>
            <a:r>
              <a:rPr lang="en-US" altLang="en-US" dirty="0" smtClean="0"/>
              <a:t>Supported and approved of “No Child Left Behind” (which you can thank for your MAP and SATP tests)</a:t>
            </a:r>
            <a:endParaRPr lang="en-US" alt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5212" y="4343400"/>
            <a:ext cx="3051868" cy="2286000"/>
          </a:xfrm>
          <a:prstGeom prst="rect">
            <a:avLst/>
          </a:prstGeom>
        </p:spPr>
      </p:pic>
      <p:pic>
        <p:nvPicPr>
          <p:cNvPr id="6" name="Picture 5"/>
          <p:cNvPicPr>
            <a:picLocks noChangeAspect="1"/>
          </p:cNvPicPr>
          <p:nvPr/>
        </p:nvPicPr>
        <p:blipFill>
          <a:blip r:embed="rId3"/>
          <a:stretch>
            <a:fillRect/>
          </a:stretch>
        </p:blipFill>
        <p:spPr>
          <a:xfrm>
            <a:off x="4494212" y="4548751"/>
            <a:ext cx="3657600" cy="23005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1" y="4548750"/>
            <a:ext cx="2795451" cy="2293703"/>
          </a:xfrm>
          <a:prstGeom prst="rect">
            <a:avLst/>
          </a:prstGeom>
        </p:spPr>
      </p:pic>
    </p:spTree>
    <p:extLst>
      <p:ext uri="{BB962C8B-B14F-4D97-AF65-F5344CB8AC3E}">
        <p14:creationId xmlns:p14="http://schemas.microsoft.com/office/powerpoint/2010/main" val="392623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79612" y="274639"/>
            <a:ext cx="8229600" cy="752475"/>
          </a:xfrm>
        </p:spPr>
        <p:txBody>
          <a:bodyPr>
            <a:normAutofit fontScale="90000"/>
          </a:bodyPr>
          <a:lstStyle/>
          <a:p>
            <a:pPr eaLnBrk="1" hangingPunct="1">
              <a:defRPr/>
            </a:pPr>
            <a:r>
              <a:rPr lang="en-US" smtClean="0"/>
              <a:t>Blue=Carter           Green=Ford</a:t>
            </a:r>
          </a:p>
        </p:txBody>
      </p:sp>
      <p:pic>
        <p:nvPicPr>
          <p:cNvPr id="6147" name="Picture 3" descr="1976e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8012" y="1066800"/>
            <a:ext cx="10058400" cy="5486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26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5713412" y="609600"/>
            <a:ext cx="6324600" cy="6019800"/>
          </a:xfrm>
        </p:spPr>
        <p:txBody>
          <a:bodyPr>
            <a:normAutofit/>
          </a:bodyPr>
          <a:lstStyle/>
          <a:p>
            <a:pPr marL="876300" lvl="1" indent="-419100">
              <a:buFontTx/>
              <a:buChar char="•"/>
              <a:defRPr/>
            </a:pPr>
            <a:r>
              <a:rPr lang="en-US" sz="2800" b="1" dirty="0" smtClean="0"/>
              <a:t>Barack H. Obama</a:t>
            </a:r>
            <a:br>
              <a:rPr lang="en-US" sz="2800" b="1" dirty="0" smtClean="0"/>
            </a:br>
            <a:r>
              <a:rPr lang="en-US" sz="2800" b="1" dirty="0" smtClean="0"/>
              <a:t>Democrat</a:t>
            </a:r>
            <a:br>
              <a:rPr lang="en-US" sz="2800" b="1" dirty="0" smtClean="0"/>
            </a:br>
            <a:r>
              <a:rPr lang="en-US" sz="2800" b="1" dirty="0" smtClean="0"/>
              <a:t>2009-2017</a:t>
            </a:r>
          </a:p>
          <a:p>
            <a:pPr marL="876300" lvl="1" indent="-419100">
              <a:defRPr/>
            </a:pPr>
            <a:endParaRPr lang="en-US" sz="2800" b="1" dirty="0" smtClean="0"/>
          </a:p>
          <a:p>
            <a:pPr marL="876300" lvl="1" indent="-419100" algn="l">
              <a:buFontTx/>
              <a:buChar char="•"/>
              <a:defRPr/>
            </a:pPr>
            <a:r>
              <a:rPr lang="en-US" sz="2800" dirty="0" smtClean="0">
                <a:solidFill>
                  <a:schemeClr val="tx2"/>
                </a:solidFill>
              </a:rPr>
              <a:t>Won fairly easily in both elections</a:t>
            </a:r>
          </a:p>
          <a:p>
            <a:pPr marL="876300" lvl="1" indent="-419100" algn="l">
              <a:buFontTx/>
              <a:buChar char="•"/>
              <a:defRPr/>
            </a:pPr>
            <a:r>
              <a:rPr lang="en-US" sz="2800" dirty="0" smtClean="0">
                <a:solidFill>
                  <a:schemeClr val="tx2"/>
                </a:solidFill>
                <a:latin typeface="Comic Sans MS" pitchFamily="66" charset="0"/>
              </a:rPr>
              <a:t>The first African-American POTUS</a:t>
            </a:r>
          </a:p>
          <a:p>
            <a:pPr marL="876300" lvl="1" indent="-419100" algn="l">
              <a:buFontTx/>
              <a:buChar char="•"/>
              <a:defRPr/>
            </a:pPr>
            <a:r>
              <a:rPr lang="en-US" sz="2800" dirty="0" smtClean="0">
                <a:solidFill>
                  <a:schemeClr val="tx2"/>
                </a:solidFill>
                <a:latin typeface="Comic Sans MS" pitchFamily="66" charset="0"/>
              </a:rPr>
              <a:t>Had his citizenship (and therefore qualifications for office) questioned by many</a:t>
            </a:r>
          </a:p>
          <a:p>
            <a:pPr marL="876300" lvl="1" indent="-419100" algn="l">
              <a:buFontTx/>
              <a:buChar char="•"/>
              <a:defRPr/>
            </a:pPr>
            <a:r>
              <a:rPr lang="en-US" sz="2800" dirty="0" smtClean="0">
                <a:solidFill>
                  <a:schemeClr val="tx2"/>
                </a:solidFill>
                <a:latin typeface="Comic Sans MS" pitchFamily="66" charset="0"/>
              </a:rPr>
              <a:t>Won Nobel Peace Prize in 2009</a:t>
            </a:r>
          </a:p>
          <a:p>
            <a:pPr marL="876300" lvl="1" indent="-419100" algn="l">
              <a:buFontTx/>
              <a:buChar char="•"/>
              <a:defRPr/>
            </a:pPr>
            <a:r>
              <a:rPr lang="en-US" sz="2800" dirty="0" smtClean="0">
                <a:solidFill>
                  <a:schemeClr val="tx2"/>
                </a:solidFill>
                <a:latin typeface="Comic Sans MS" pitchFamily="66" charset="0"/>
              </a:rPr>
              <a:t>A very polarizing POTUS</a:t>
            </a:r>
            <a:endParaRPr lang="en-US" sz="2400" dirty="0">
              <a:latin typeface="Comic Sans MS"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2" y="838200"/>
            <a:ext cx="5163416" cy="5105400"/>
          </a:xfrm>
          <a:prstGeom prst="rect">
            <a:avLst/>
          </a:prstGeom>
        </p:spPr>
      </p:pic>
    </p:spTree>
    <p:extLst>
      <p:ext uri="{BB962C8B-B14F-4D97-AF65-F5344CB8AC3E}">
        <p14:creationId xmlns:p14="http://schemas.microsoft.com/office/powerpoint/2010/main" val="15065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lgn="ctr" eaLnBrk="1" hangingPunct="1">
              <a:defRPr/>
            </a:pPr>
            <a:r>
              <a:rPr lang="en-US" sz="6000" b="1" dirty="0" smtClean="0">
                <a:latin typeface="Calibri" panose="020F0502020204030204" pitchFamily="34" charset="0"/>
              </a:rPr>
              <a:t/>
            </a:r>
            <a:br>
              <a:rPr lang="en-US" sz="6000" b="1" dirty="0" smtClean="0">
                <a:latin typeface="Calibri" panose="020F0502020204030204" pitchFamily="34" charset="0"/>
              </a:rPr>
            </a:br>
            <a:r>
              <a:rPr lang="en-US" sz="6000" b="1" dirty="0" smtClean="0">
                <a:latin typeface="Calibri" panose="020F0502020204030204" pitchFamily="34" charset="0"/>
              </a:rPr>
              <a:t>2008 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McCain = Red		Obama = Blue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7614" y="1481931"/>
            <a:ext cx="9220198" cy="5346435"/>
          </a:xfrm>
        </p:spPr>
      </p:pic>
    </p:spTree>
    <p:extLst>
      <p:ext uri="{BB962C8B-B14F-4D97-AF65-F5344CB8AC3E}">
        <p14:creationId xmlns:p14="http://schemas.microsoft.com/office/powerpoint/2010/main" val="305112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latin typeface="Calibri" panose="020F0502020204030204" pitchFamily="34" charset="0"/>
              </a:rPr>
              <a:t>2012 </a:t>
            </a:r>
            <a:r>
              <a:rPr lang="en-US" sz="6000" b="1" dirty="0">
                <a:latin typeface="Calibri" panose="020F0502020204030204" pitchFamily="34" charset="0"/>
              </a:rPr>
              <a:t>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Romney </a:t>
            </a:r>
            <a:r>
              <a:rPr lang="en-US" dirty="0">
                <a:latin typeface="Comic Sans MS" pitchFamily="66" charset="0"/>
              </a:rPr>
              <a:t>= Red		</a:t>
            </a:r>
            <a:r>
              <a:rPr lang="en-US" dirty="0" smtClean="0">
                <a:latin typeface="Comic Sans MS" pitchFamily="66" charset="0"/>
              </a:rPr>
              <a:t>Obama </a:t>
            </a:r>
            <a:r>
              <a:rPr lang="en-US" dirty="0">
                <a:latin typeface="Comic Sans MS" pitchFamily="66" charset="0"/>
              </a:rPr>
              <a:t>= Blue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8612" y="1600200"/>
            <a:ext cx="8229600" cy="5257800"/>
          </a:xfrm>
        </p:spPr>
      </p:pic>
    </p:spTree>
    <p:extLst>
      <p:ext uri="{BB962C8B-B14F-4D97-AF65-F5344CB8AC3E}">
        <p14:creationId xmlns:p14="http://schemas.microsoft.com/office/powerpoint/2010/main" val="220733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0812" y="228600"/>
            <a:ext cx="11277600" cy="838200"/>
          </a:xfrm>
        </p:spPr>
        <p:txBody>
          <a:bodyPr>
            <a:normAutofit/>
          </a:bodyPr>
          <a:lstStyle/>
          <a:p>
            <a:pPr eaLnBrk="1" hangingPunct="1"/>
            <a:r>
              <a:rPr lang="en-US" altLang="en-US" dirty="0" smtClean="0"/>
              <a:t>Barack </a:t>
            </a:r>
            <a:r>
              <a:rPr lang="en-US" altLang="en-US" dirty="0" err="1" smtClean="0"/>
              <a:t>ObamA</a:t>
            </a:r>
            <a:r>
              <a:rPr lang="en-US" altLang="en-US" dirty="0" smtClean="0"/>
              <a:t>: Foreign Policy/Affairs</a:t>
            </a:r>
          </a:p>
        </p:txBody>
      </p:sp>
      <p:sp>
        <p:nvSpPr>
          <p:cNvPr id="35843" name="Rectangle 3"/>
          <p:cNvSpPr>
            <a:spLocks noGrp="1" noChangeArrowheads="1"/>
          </p:cNvSpPr>
          <p:nvPr>
            <p:ph type="body" sz="half" idx="1"/>
          </p:nvPr>
        </p:nvSpPr>
        <p:spPr>
          <a:xfrm>
            <a:off x="4942" y="1143001"/>
            <a:ext cx="5479869" cy="5714999"/>
          </a:xfrm>
        </p:spPr>
        <p:txBody>
          <a:bodyPr/>
          <a:lstStyle/>
          <a:p>
            <a:pPr eaLnBrk="1" hangingPunct="1">
              <a:lnSpc>
                <a:spcPct val="90000"/>
              </a:lnSpc>
              <a:buFont typeface="Wingdings" pitchFamily="96" charset="2"/>
              <a:buChar char=""/>
              <a:defRPr/>
            </a:pPr>
            <a:r>
              <a:rPr lang="en-US" sz="3200" dirty="0"/>
              <a:t>“Removal” of Osama bin </a:t>
            </a:r>
            <a:r>
              <a:rPr lang="en-US" sz="3200" dirty="0" smtClean="0"/>
              <a:t>Laden (Seal Team Six)</a:t>
            </a:r>
            <a:endParaRPr lang="en-US" sz="3200" dirty="0"/>
          </a:p>
          <a:p>
            <a:pPr eaLnBrk="1" hangingPunct="1">
              <a:lnSpc>
                <a:spcPct val="90000"/>
              </a:lnSpc>
              <a:buFont typeface="Wingdings" pitchFamily="96" charset="2"/>
              <a:buChar char=""/>
              <a:defRPr/>
            </a:pPr>
            <a:r>
              <a:rPr lang="en-US" sz="3200" dirty="0" smtClean="0"/>
              <a:t>Bombing </a:t>
            </a:r>
            <a:r>
              <a:rPr lang="en-US" sz="3200" dirty="0"/>
              <a:t>of U.S. Embassy in Libya</a:t>
            </a:r>
          </a:p>
          <a:p>
            <a:pPr eaLnBrk="1" hangingPunct="1">
              <a:lnSpc>
                <a:spcPct val="90000"/>
              </a:lnSpc>
              <a:buFont typeface="Wingdings" pitchFamily="96" charset="2"/>
              <a:buChar char=""/>
              <a:defRPr/>
            </a:pPr>
            <a:r>
              <a:rPr lang="en-US" sz="3200" dirty="0"/>
              <a:t>Boston Marathon </a:t>
            </a:r>
            <a:r>
              <a:rPr lang="en-US" sz="3200" dirty="0" smtClean="0"/>
              <a:t>Bombing</a:t>
            </a:r>
          </a:p>
          <a:p>
            <a:pPr eaLnBrk="1" hangingPunct="1">
              <a:lnSpc>
                <a:spcPct val="90000"/>
              </a:lnSpc>
              <a:buFont typeface="Wingdings" pitchFamily="96" charset="2"/>
              <a:buChar char=""/>
              <a:defRPr/>
            </a:pPr>
            <a:r>
              <a:rPr lang="en-US" sz="3200" dirty="0" smtClean="0"/>
              <a:t>Sought to improve relations with international community</a:t>
            </a:r>
          </a:p>
          <a:p>
            <a:pPr lvl="1">
              <a:buFont typeface="Wingdings" pitchFamily="96" charset="2"/>
              <a:buChar char=""/>
              <a:defRPr/>
            </a:pPr>
            <a:r>
              <a:rPr lang="en-US" sz="2800" dirty="0" smtClean="0"/>
              <a:t>Banned “enhanced” interrogation techniques</a:t>
            </a:r>
            <a:endParaRPr lang="en-US" sz="2800" dirty="0"/>
          </a:p>
        </p:txBody>
      </p:sp>
      <p:pic>
        <p:nvPicPr>
          <p:cNvPr id="10244" name="Picture 5" descr="osam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312" y="1143001"/>
            <a:ext cx="44831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bos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012" y="4291013"/>
            <a:ext cx="44196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438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arn(inVertical)">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wipe(down)">
                                      <p:cBhvr>
                                        <p:cTn id="12" dur="580">
                                          <p:stCondLst>
                                            <p:cond delay="0"/>
                                          </p:stCondLst>
                                        </p:cTn>
                                        <p:tgtEl>
                                          <p:spTgt spid="10244"/>
                                        </p:tgtEl>
                                      </p:cBhvr>
                                    </p:animEffect>
                                    <p:anim calcmode="lin" valueType="num">
                                      <p:cBhvr>
                                        <p:cTn id="13" dur="1822" tmFilter="0,0; 0.14,0.36; 0.43,0.73; 0.71,0.91; 1.0,1.0">
                                          <p:stCondLst>
                                            <p:cond delay="0"/>
                                          </p:stCondLst>
                                        </p:cTn>
                                        <p:tgtEl>
                                          <p:spTgt spid="1024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4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4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4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44"/>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44"/>
                                        </p:tgtEl>
                                      </p:cBhvr>
                                      <p:to x="100000" y="60000"/>
                                    </p:animScale>
                                    <p:animScale>
                                      <p:cBhvr>
                                        <p:cTn id="19" dur="166" decel="50000">
                                          <p:stCondLst>
                                            <p:cond delay="676"/>
                                          </p:stCondLst>
                                        </p:cTn>
                                        <p:tgtEl>
                                          <p:spTgt spid="10244"/>
                                        </p:tgtEl>
                                      </p:cBhvr>
                                      <p:to x="100000" y="100000"/>
                                    </p:animScale>
                                    <p:animScale>
                                      <p:cBhvr>
                                        <p:cTn id="20" dur="26">
                                          <p:stCondLst>
                                            <p:cond delay="1312"/>
                                          </p:stCondLst>
                                        </p:cTn>
                                        <p:tgtEl>
                                          <p:spTgt spid="10244"/>
                                        </p:tgtEl>
                                      </p:cBhvr>
                                      <p:to x="100000" y="80000"/>
                                    </p:animScale>
                                    <p:animScale>
                                      <p:cBhvr>
                                        <p:cTn id="21" dur="166" decel="50000">
                                          <p:stCondLst>
                                            <p:cond delay="1338"/>
                                          </p:stCondLst>
                                        </p:cTn>
                                        <p:tgtEl>
                                          <p:spTgt spid="10244"/>
                                        </p:tgtEl>
                                      </p:cBhvr>
                                      <p:to x="100000" y="100000"/>
                                    </p:animScale>
                                    <p:animScale>
                                      <p:cBhvr>
                                        <p:cTn id="22" dur="26">
                                          <p:stCondLst>
                                            <p:cond delay="1642"/>
                                          </p:stCondLst>
                                        </p:cTn>
                                        <p:tgtEl>
                                          <p:spTgt spid="10244"/>
                                        </p:tgtEl>
                                      </p:cBhvr>
                                      <p:to x="100000" y="90000"/>
                                    </p:animScale>
                                    <p:animScale>
                                      <p:cBhvr>
                                        <p:cTn id="23" dur="166" decel="50000">
                                          <p:stCondLst>
                                            <p:cond delay="1668"/>
                                          </p:stCondLst>
                                        </p:cTn>
                                        <p:tgtEl>
                                          <p:spTgt spid="10244"/>
                                        </p:tgtEl>
                                      </p:cBhvr>
                                      <p:to x="100000" y="100000"/>
                                    </p:animScale>
                                    <p:animScale>
                                      <p:cBhvr>
                                        <p:cTn id="24" dur="26">
                                          <p:stCondLst>
                                            <p:cond delay="1808"/>
                                          </p:stCondLst>
                                        </p:cTn>
                                        <p:tgtEl>
                                          <p:spTgt spid="10244"/>
                                        </p:tgtEl>
                                      </p:cBhvr>
                                      <p:to x="100000" y="95000"/>
                                    </p:animScale>
                                    <p:animScale>
                                      <p:cBhvr>
                                        <p:cTn id="25" dur="166" decel="50000">
                                          <p:stCondLst>
                                            <p:cond delay="1834"/>
                                          </p:stCondLst>
                                        </p:cTn>
                                        <p:tgtEl>
                                          <p:spTgt spid="10244"/>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5843">
                                            <p:txEl>
                                              <p:pRg st="1" end="1"/>
                                            </p:txEl>
                                          </p:spTgt>
                                        </p:tgtEl>
                                        <p:attrNameLst>
                                          <p:attrName>style.visibility</p:attrName>
                                        </p:attrNameLst>
                                      </p:cBhvr>
                                      <p:to>
                                        <p:strVal val="visible"/>
                                      </p:to>
                                    </p:set>
                                    <p:animEffect transition="in" filter="barn(inVertical)">
                                      <p:cBhvr>
                                        <p:cTn id="30" dur="500"/>
                                        <p:tgtEl>
                                          <p:spTgt spid="35843">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5843">
                                            <p:txEl>
                                              <p:pRg st="2" end="2"/>
                                            </p:txEl>
                                          </p:spTgt>
                                        </p:tgtEl>
                                        <p:attrNameLst>
                                          <p:attrName>style.visibility</p:attrName>
                                        </p:attrNameLst>
                                      </p:cBhvr>
                                      <p:to>
                                        <p:strVal val="visible"/>
                                      </p:to>
                                    </p:set>
                                    <p:animEffect transition="in" filter="barn(inVertical)">
                                      <p:cBhvr>
                                        <p:cTn id="35" dur="500"/>
                                        <p:tgtEl>
                                          <p:spTgt spid="3584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circle(in)">
                                      <p:cBhvr>
                                        <p:cTn id="40" dur="2000"/>
                                        <p:tgtEl>
                                          <p:spTgt spid="1024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5843">
                                            <p:txEl>
                                              <p:pRg st="3" end="3"/>
                                            </p:txEl>
                                          </p:spTgt>
                                        </p:tgtEl>
                                        <p:attrNameLst>
                                          <p:attrName>style.visibility</p:attrName>
                                        </p:attrNameLst>
                                      </p:cBhvr>
                                      <p:to>
                                        <p:strVal val="visible"/>
                                      </p:to>
                                    </p:set>
                                    <p:animEffect transition="in" filter="barn(inVertical)">
                                      <p:cBhvr>
                                        <p:cTn id="45" dur="500"/>
                                        <p:tgtEl>
                                          <p:spTgt spid="35843">
                                            <p:txEl>
                                              <p:pRg st="3" end="3"/>
                                            </p:txEl>
                                          </p:spTgt>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5843">
                                            <p:txEl>
                                              <p:pRg st="4" end="4"/>
                                            </p:txEl>
                                          </p:spTgt>
                                        </p:tgtEl>
                                        <p:attrNameLst>
                                          <p:attrName>style.visibility</p:attrName>
                                        </p:attrNameLst>
                                      </p:cBhvr>
                                      <p:to>
                                        <p:strVal val="visible"/>
                                      </p:to>
                                    </p:set>
                                    <p:animEffect transition="in" filter="barn(inVertical)">
                                      <p:cBhvr>
                                        <p:cTn id="48"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0812" y="228600"/>
            <a:ext cx="11277600" cy="838200"/>
          </a:xfrm>
        </p:spPr>
        <p:txBody>
          <a:bodyPr>
            <a:normAutofit/>
          </a:bodyPr>
          <a:lstStyle/>
          <a:p>
            <a:pPr eaLnBrk="1" hangingPunct="1"/>
            <a:r>
              <a:rPr lang="en-US" altLang="en-US" dirty="0" smtClean="0"/>
              <a:t>Barack </a:t>
            </a:r>
            <a:r>
              <a:rPr lang="en-US" altLang="en-US" dirty="0" err="1" smtClean="0"/>
              <a:t>ObamA</a:t>
            </a:r>
            <a:r>
              <a:rPr lang="en-US" altLang="en-US" dirty="0" smtClean="0"/>
              <a:t>: Foreign Policy/Affairs</a:t>
            </a:r>
          </a:p>
        </p:txBody>
      </p:sp>
      <p:sp>
        <p:nvSpPr>
          <p:cNvPr id="35843" name="Rectangle 3"/>
          <p:cNvSpPr>
            <a:spLocks noGrp="1" noChangeArrowheads="1"/>
          </p:cNvSpPr>
          <p:nvPr>
            <p:ph type="body" sz="half" idx="1"/>
          </p:nvPr>
        </p:nvSpPr>
        <p:spPr>
          <a:xfrm>
            <a:off x="4942" y="1143001"/>
            <a:ext cx="11956870" cy="1981199"/>
          </a:xfrm>
        </p:spPr>
        <p:txBody>
          <a:bodyPr/>
          <a:lstStyle/>
          <a:p>
            <a:pPr eaLnBrk="1" hangingPunct="1">
              <a:lnSpc>
                <a:spcPct val="90000"/>
              </a:lnSpc>
              <a:buFont typeface="Wingdings" pitchFamily="96" charset="2"/>
              <a:buChar char=""/>
              <a:defRPr/>
            </a:pPr>
            <a:r>
              <a:rPr lang="en-US" sz="3200" dirty="0" smtClean="0"/>
              <a:t>Normalized relations with Cuba</a:t>
            </a:r>
          </a:p>
          <a:p>
            <a:pPr eaLnBrk="1" hangingPunct="1">
              <a:lnSpc>
                <a:spcPct val="90000"/>
              </a:lnSpc>
              <a:buFont typeface="Wingdings" pitchFamily="96" charset="2"/>
              <a:buChar char=""/>
              <a:defRPr/>
            </a:pPr>
            <a:r>
              <a:rPr lang="en-US" sz="3200" dirty="0" smtClean="0"/>
              <a:t>Fought against ISIS and Assad in Syria</a:t>
            </a:r>
          </a:p>
          <a:p>
            <a:pPr eaLnBrk="1" hangingPunct="1">
              <a:lnSpc>
                <a:spcPct val="90000"/>
              </a:lnSpc>
              <a:buFont typeface="Wingdings" pitchFamily="96" charset="2"/>
              <a:buChar char=""/>
              <a:defRPr/>
            </a:pPr>
            <a:r>
              <a:rPr lang="en-US" sz="3200" dirty="0" smtClean="0"/>
              <a:t>Negotiated a nuclear deal with Iran</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70" y="3124200"/>
            <a:ext cx="2752671" cy="3505200"/>
          </a:xfrm>
          <a:prstGeom prst="rect">
            <a:avLst/>
          </a:prstGeom>
        </p:spPr>
      </p:pic>
      <p:pic>
        <p:nvPicPr>
          <p:cNvPr id="4" name="Picture 3"/>
          <p:cNvPicPr>
            <a:picLocks noChangeAspect="1"/>
          </p:cNvPicPr>
          <p:nvPr/>
        </p:nvPicPr>
        <p:blipFill>
          <a:blip r:embed="rId4"/>
          <a:stretch>
            <a:fillRect/>
          </a:stretch>
        </p:blipFill>
        <p:spPr>
          <a:xfrm>
            <a:off x="3551825" y="3124200"/>
            <a:ext cx="4371387" cy="3276600"/>
          </a:xfrm>
          <a:prstGeom prst="rect">
            <a:avLst/>
          </a:prstGeom>
        </p:spPr>
      </p:pic>
      <p:pic>
        <p:nvPicPr>
          <p:cNvPr id="6" name="Picture 5"/>
          <p:cNvPicPr>
            <a:picLocks noChangeAspect="1"/>
          </p:cNvPicPr>
          <p:nvPr/>
        </p:nvPicPr>
        <p:blipFill>
          <a:blip r:embed="rId5"/>
          <a:stretch>
            <a:fillRect/>
          </a:stretch>
        </p:blipFill>
        <p:spPr>
          <a:xfrm>
            <a:off x="8088330" y="2590800"/>
            <a:ext cx="3873482" cy="2676526"/>
          </a:xfrm>
          <a:prstGeom prst="rect">
            <a:avLst/>
          </a:prstGeom>
        </p:spPr>
      </p:pic>
    </p:spTree>
    <p:extLst>
      <p:ext uri="{BB962C8B-B14F-4D97-AF65-F5344CB8AC3E}">
        <p14:creationId xmlns:p14="http://schemas.microsoft.com/office/powerpoint/2010/main" val="2028782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arn(inVertical)">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5843">
                                            <p:txEl>
                                              <p:pRg st="1" end="1"/>
                                            </p:txEl>
                                          </p:spTgt>
                                        </p:tgtEl>
                                        <p:attrNameLst>
                                          <p:attrName>style.visibility</p:attrName>
                                        </p:attrNameLst>
                                      </p:cBhvr>
                                      <p:to>
                                        <p:strVal val="visible"/>
                                      </p:to>
                                    </p:set>
                                    <p:animEffect transition="in" filter="barn(inVertical)">
                                      <p:cBhvr>
                                        <p:cTn id="18" dur="500"/>
                                        <p:tgtEl>
                                          <p:spTgt spid="3584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5843">
                                            <p:txEl>
                                              <p:pRg st="2" end="2"/>
                                            </p:txEl>
                                          </p:spTgt>
                                        </p:tgtEl>
                                        <p:attrNameLst>
                                          <p:attrName>style.visibility</p:attrName>
                                        </p:attrNameLst>
                                      </p:cBhvr>
                                      <p:to>
                                        <p:strVal val="visible"/>
                                      </p:to>
                                    </p:set>
                                    <p:animEffect transition="in" filter="barn(inVertical)">
                                      <p:cBhvr>
                                        <p:cTn id="30" dur="500"/>
                                        <p:tgtEl>
                                          <p:spTgt spid="3584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42" y="5943600"/>
            <a:ext cx="11582400" cy="838200"/>
          </a:xfrm>
        </p:spPr>
        <p:txBody>
          <a:bodyPr>
            <a:normAutofit/>
          </a:bodyPr>
          <a:lstStyle/>
          <a:p>
            <a:pPr eaLnBrk="1" hangingPunct="1"/>
            <a:r>
              <a:rPr lang="en-US" altLang="en-US" dirty="0" smtClean="0"/>
              <a:t>Barack </a:t>
            </a:r>
            <a:r>
              <a:rPr lang="en-US" altLang="en-US" dirty="0" err="1" smtClean="0"/>
              <a:t>ObamA</a:t>
            </a:r>
            <a:r>
              <a:rPr lang="en-US" altLang="en-US" dirty="0" smtClean="0"/>
              <a:t>:  Domestic Policy/Affairs</a:t>
            </a:r>
          </a:p>
        </p:txBody>
      </p:sp>
      <p:sp>
        <p:nvSpPr>
          <p:cNvPr id="35843" name="Rectangle 3"/>
          <p:cNvSpPr>
            <a:spLocks noGrp="1" noChangeArrowheads="1"/>
          </p:cNvSpPr>
          <p:nvPr>
            <p:ph type="body" sz="half" idx="1"/>
          </p:nvPr>
        </p:nvSpPr>
        <p:spPr>
          <a:xfrm>
            <a:off x="150812" y="3200401"/>
            <a:ext cx="11956870" cy="2723606"/>
          </a:xfrm>
        </p:spPr>
        <p:txBody>
          <a:bodyPr>
            <a:normAutofit/>
          </a:bodyPr>
          <a:lstStyle/>
          <a:p>
            <a:pPr>
              <a:buFont typeface="Wingdings" pitchFamily="96" charset="2"/>
              <a:buChar char=""/>
              <a:defRPr/>
            </a:pPr>
            <a:r>
              <a:rPr lang="en-US" altLang="en-US" sz="2800" dirty="0"/>
              <a:t>President Obama sought to remedy </a:t>
            </a:r>
            <a:r>
              <a:rPr lang="en-US" altLang="en-US" sz="2800" dirty="0" smtClean="0"/>
              <a:t>the “Great Recession” </a:t>
            </a:r>
            <a:r>
              <a:rPr lang="en-US" altLang="en-US" sz="2800" dirty="0"/>
              <a:t>upon taking office by pushing Congress to pass his “stimulus” package (a package of legislation similar to the New Deal which sought to use deficit spending to increase employment and consumer spending</a:t>
            </a:r>
            <a:r>
              <a:rPr lang="en-US" altLang="en-US" sz="2800" dirty="0" smtClean="0"/>
              <a:t>).</a:t>
            </a:r>
          </a:p>
          <a:p>
            <a:pPr lvl="1">
              <a:buFont typeface="Wingdings" pitchFamily="96" charset="2"/>
              <a:buChar char=""/>
              <a:defRPr/>
            </a:pPr>
            <a:r>
              <a:rPr lang="en-US" altLang="en-US" sz="2400" dirty="0" smtClean="0"/>
              <a:t>It was modestly successful.</a:t>
            </a:r>
            <a:endParaRPr lang="en-US" altLang="en-US" sz="2400" dirty="0"/>
          </a:p>
          <a:p>
            <a:pPr eaLnBrk="1" hangingPunct="1">
              <a:lnSpc>
                <a:spcPct val="90000"/>
              </a:lnSpc>
              <a:buFont typeface="Wingdings" pitchFamily="96" charset="2"/>
              <a:buChar char=""/>
              <a:defRPr/>
            </a:pP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2" y="228600"/>
            <a:ext cx="3753134" cy="274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2212" y="61722"/>
            <a:ext cx="4343400" cy="2910078"/>
          </a:xfrm>
          <a:prstGeom prst="rect">
            <a:avLst/>
          </a:prstGeom>
        </p:spPr>
      </p:pic>
      <p:pic>
        <p:nvPicPr>
          <p:cNvPr id="9" name="Content Placeholder 3" descr="economy-keys-sac0112cd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893648" y="304800"/>
            <a:ext cx="3732149" cy="2895601"/>
          </a:xfrm>
          <a:prstGeom prst="rect">
            <a:avLst/>
          </a:prstGeom>
        </p:spPr>
      </p:pic>
    </p:spTree>
    <p:extLst>
      <p:ext uri="{BB962C8B-B14F-4D97-AF65-F5344CB8AC3E}">
        <p14:creationId xmlns:p14="http://schemas.microsoft.com/office/powerpoint/2010/main" val="4177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42" y="5943600"/>
            <a:ext cx="11582400" cy="838200"/>
          </a:xfrm>
        </p:spPr>
        <p:txBody>
          <a:bodyPr>
            <a:normAutofit/>
          </a:bodyPr>
          <a:lstStyle/>
          <a:p>
            <a:pPr eaLnBrk="1" hangingPunct="1"/>
            <a:r>
              <a:rPr lang="en-US" altLang="en-US" dirty="0" smtClean="0"/>
              <a:t>Barack </a:t>
            </a:r>
            <a:r>
              <a:rPr lang="en-US" altLang="en-US" dirty="0" err="1" smtClean="0"/>
              <a:t>ObamA</a:t>
            </a:r>
            <a:r>
              <a:rPr lang="en-US" altLang="en-US" dirty="0" smtClean="0"/>
              <a:t>:  Domestic Policy/Affairs</a:t>
            </a:r>
          </a:p>
        </p:txBody>
      </p:sp>
      <p:sp>
        <p:nvSpPr>
          <p:cNvPr id="35843" name="Rectangle 3"/>
          <p:cNvSpPr>
            <a:spLocks noGrp="1" noChangeArrowheads="1"/>
          </p:cNvSpPr>
          <p:nvPr>
            <p:ph type="body" sz="half" idx="1"/>
          </p:nvPr>
        </p:nvSpPr>
        <p:spPr>
          <a:xfrm>
            <a:off x="0" y="152400"/>
            <a:ext cx="11956870" cy="2723606"/>
          </a:xfrm>
        </p:spPr>
        <p:txBody>
          <a:bodyPr>
            <a:normAutofit lnSpcReduction="10000"/>
          </a:bodyPr>
          <a:lstStyle/>
          <a:p>
            <a:pPr>
              <a:buFont typeface="Wingdings" pitchFamily="96" charset="2"/>
              <a:buChar char=""/>
              <a:defRPr/>
            </a:pPr>
            <a:r>
              <a:rPr lang="en-US" sz="2800" dirty="0" smtClean="0"/>
              <a:t>Social issues:</a:t>
            </a:r>
          </a:p>
          <a:p>
            <a:pPr lvl="1">
              <a:buFont typeface="Wingdings" pitchFamily="96" charset="2"/>
              <a:buChar char=""/>
              <a:defRPr/>
            </a:pPr>
            <a:r>
              <a:rPr lang="en-US" sz="2400" dirty="0" smtClean="0"/>
              <a:t>Racial Disharmony…George Zimmerman and Ferguson, MO</a:t>
            </a:r>
          </a:p>
          <a:p>
            <a:pPr lvl="1">
              <a:buFont typeface="Wingdings" pitchFamily="96" charset="2"/>
              <a:buChar char=""/>
              <a:defRPr/>
            </a:pPr>
            <a:r>
              <a:rPr lang="en-US" sz="2400" dirty="0" smtClean="0"/>
              <a:t>LGBTQ issues…same sex marriage and bathroom kerfuffle</a:t>
            </a:r>
          </a:p>
          <a:p>
            <a:pPr>
              <a:buFont typeface="Wingdings" pitchFamily="96" charset="2"/>
              <a:buChar char=""/>
              <a:defRPr/>
            </a:pPr>
            <a:r>
              <a:rPr lang="en-US" sz="2800" dirty="0" smtClean="0"/>
              <a:t>Affordable Care Act (</a:t>
            </a:r>
            <a:r>
              <a:rPr lang="en-US" sz="2800" dirty="0" err="1" smtClean="0"/>
              <a:t>ObamaCare</a:t>
            </a:r>
            <a:r>
              <a:rPr lang="en-US" sz="2800" dirty="0" smtClean="0"/>
              <a:t>)…under attack by Trump</a:t>
            </a:r>
          </a:p>
          <a:p>
            <a:pPr>
              <a:buFont typeface="Wingdings" pitchFamily="96" charset="2"/>
              <a:buChar char=""/>
              <a:defRPr/>
            </a:pPr>
            <a:r>
              <a:rPr lang="en-US" sz="2800" dirty="0" smtClean="0"/>
              <a:t>Clean Power Act—to reduce carbon emissions and improve the environment…just cancelled by Trump</a:t>
            </a:r>
            <a:endParaRPr lang="en-US" sz="2800" dirty="0"/>
          </a:p>
        </p:txBody>
      </p:sp>
      <p:pic>
        <p:nvPicPr>
          <p:cNvPr id="4" name="Picture 3"/>
          <p:cNvPicPr>
            <a:picLocks noChangeAspect="1"/>
          </p:cNvPicPr>
          <p:nvPr/>
        </p:nvPicPr>
        <p:blipFill>
          <a:blip r:embed="rId3"/>
          <a:stretch>
            <a:fillRect/>
          </a:stretch>
        </p:blipFill>
        <p:spPr>
          <a:xfrm>
            <a:off x="4291114" y="3659777"/>
            <a:ext cx="3758577" cy="2286000"/>
          </a:xfrm>
          <a:prstGeom prst="rect">
            <a:avLst/>
          </a:prstGeom>
        </p:spPr>
      </p:pic>
      <p:pic>
        <p:nvPicPr>
          <p:cNvPr id="7" name="Picture 6"/>
          <p:cNvPicPr>
            <a:picLocks noChangeAspect="1"/>
          </p:cNvPicPr>
          <p:nvPr/>
        </p:nvPicPr>
        <p:blipFill>
          <a:blip r:embed="rId4"/>
          <a:stretch>
            <a:fillRect/>
          </a:stretch>
        </p:blipFill>
        <p:spPr>
          <a:xfrm>
            <a:off x="150812" y="2876006"/>
            <a:ext cx="3960598" cy="26103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9812" y="2638152"/>
            <a:ext cx="4577004" cy="3153047"/>
          </a:xfrm>
          <a:prstGeom prst="rect">
            <a:avLst/>
          </a:prstGeom>
        </p:spPr>
      </p:pic>
    </p:spTree>
    <p:extLst>
      <p:ext uri="{BB962C8B-B14F-4D97-AF65-F5344CB8AC3E}">
        <p14:creationId xmlns:p14="http://schemas.microsoft.com/office/powerpoint/2010/main" val="3774161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arn(inVertical)">
                                      <p:cBhvr>
                                        <p:cTn id="7" dur="500"/>
                                        <p:tgtEl>
                                          <p:spTgt spid="3584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843">
                                            <p:txEl>
                                              <p:pRg st="1" end="1"/>
                                            </p:txEl>
                                          </p:spTgt>
                                        </p:tgtEl>
                                        <p:attrNameLst>
                                          <p:attrName>style.visibility</p:attrName>
                                        </p:attrNameLst>
                                      </p:cBhvr>
                                      <p:to>
                                        <p:strVal val="visible"/>
                                      </p:to>
                                    </p:set>
                                    <p:animEffect transition="in" filter="barn(inVertical)">
                                      <p:cBhvr>
                                        <p:cTn id="10" dur="500"/>
                                        <p:tgtEl>
                                          <p:spTgt spid="358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5843">
                                            <p:txEl>
                                              <p:pRg st="2" end="2"/>
                                            </p:txEl>
                                          </p:spTgt>
                                        </p:tgtEl>
                                        <p:attrNameLst>
                                          <p:attrName>style.visibility</p:attrName>
                                        </p:attrNameLst>
                                      </p:cBhvr>
                                      <p:to>
                                        <p:strVal val="visible"/>
                                      </p:to>
                                    </p:set>
                                    <p:animEffect transition="in" filter="barn(inVertical)">
                                      <p:cBhvr>
                                        <p:cTn id="18" dur="500"/>
                                        <p:tgtEl>
                                          <p:spTgt spid="3584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5843">
                                            <p:txEl>
                                              <p:pRg st="3" end="3"/>
                                            </p:txEl>
                                          </p:spTgt>
                                        </p:tgtEl>
                                        <p:attrNameLst>
                                          <p:attrName>style.visibility</p:attrName>
                                        </p:attrNameLst>
                                      </p:cBhvr>
                                      <p:to>
                                        <p:strVal val="visible"/>
                                      </p:to>
                                    </p:set>
                                    <p:animEffect transition="in" filter="barn(inVertical)">
                                      <p:cBhvr>
                                        <p:cTn id="23" dur="500"/>
                                        <p:tgtEl>
                                          <p:spTgt spid="3584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5843">
                                            <p:txEl>
                                              <p:pRg st="4" end="4"/>
                                            </p:txEl>
                                          </p:spTgt>
                                        </p:tgtEl>
                                        <p:attrNameLst>
                                          <p:attrName>style.visibility</p:attrName>
                                        </p:attrNameLst>
                                      </p:cBhvr>
                                      <p:to>
                                        <p:strVal val="visible"/>
                                      </p:to>
                                    </p:set>
                                    <p:animEffect transition="in" filter="barn(inVertical)">
                                      <p:cBhvr>
                                        <p:cTn id="33" dur="500"/>
                                        <p:tgtEl>
                                          <p:spTgt spid="3584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5713412" y="609600"/>
            <a:ext cx="6324600" cy="6019800"/>
          </a:xfrm>
        </p:spPr>
        <p:txBody>
          <a:bodyPr>
            <a:normAutofit/>
          </a:bodyPr>
          <a:lstStyle/>
          <a:p>
            <a:pPr marL="876300" lvl="1" indent="-419100">
              <a:buFontTx/>
              <a:buChar char="•"/>
              <a:defRPr/>
            </a:pPr>
            <a:r>
              <a:rPr lang="en-US" sz="2800" b="1" dirty="0" smtClean="0"/>
              <a:t>Donald J. Trump</a:t>
            </a:r>
            <a:br>
              <a:rPr lang="en-US" sz="2800" b="1" dirty="0" smtClean="0"/>
            </a:br>
            <a:r>
              <a:rPr lang="en-US" sz="2800" b="1" dirty="0" smtClean="0"/>
              <a:t>Republican</a:t>
            </a:r>
            <a:br>
              <a:rPr lang="en-US" sz="2800" b="1" dirty="0" smtClean="0"/>
            </a:br>
            <a:r>
              <a:rPr lang="en-US" sz="2800" b="1" dirty="0" smtClean="0"/>
              <a:t>2017-</a:t>
            </a:r>
          </a:p>
          <a:p>
            <a:pPr marL="876300" lvl="1" indent="-419100">
              <a:defRPr/>
            </a:pPr>
            <a:endParaRPr lang="en-US" sz="2800" b="1" dirty="0" smtClean="0"/>
          </a:p>
          <a:p>
            <a:pPr marL="876300" lvl="1" indent="-419100" algn="l">
              <a:buFontTx/>
              <a:buChar char="•"/>
              <a:defRPr/>
            </a:pPr>
            <a:r>
              <a:rPr lang="en-US" sz="2800" dirty="0" smtClean="0">
                <a:solidFill>
                  <a:schemeClr val="tx2"/>
                </a:solidFill>
              </a:rPr>
              <a:t>Won an unlikely victory (won electoral vote, but lost popular vote)</a:t>
            </a:r>
          </a:p>
          <a:p>
            <a:pPr marL="876300" lvl="1" indent="-419100" algn="l">
              <a:buFontTx/>
              <a:buChar char="•"/>
              <a:defRPr/>
            </a:pPr>
            <a:r>
              <a:rPr lang="en-US" sz="2800" dirty="0" smtClean="0">
                <a:solidFill>
                  <a:schemeClr val="tx2"/>
                </a:solidFill>
                <a:latin typeface="Comic Sans MS" pitchFamily="66" charset="0"/>
              </a:rPr>
              <a:t>Very polarizing</a:t>
            </a:r>
          </a:p>
          <a:p>
            <a:pPr marL="876300" lvl="1" indent="-419100" algn="l">
              <a:buFontTx/>
              <a:buChar char="•"/>
              <a:defRPr/>
            </a:pPr>
            <a:r>
              <a:rPr lang="en-US" sz="2800" dirty="0" smtClean="0">
                <a:solidFill>
                  <a:schemeClr val="tx2"/>
                </a:solidFill>
                <a:latin typeface="Comic Sans MS" pitchFamily="66" charset="0"/>
              </a:rPr>
              <a:t>Has sought to cancel many Obama-era programs</a:t>
            </a:r>
            <a:endParaRPr lang="en-US" sz="2400" dirty="0">
              <a:latin typeface="Comic Sans MS"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2" y="1371600"/>
            <a:ext cx="5732536" cy="4260669"/>
          </a:xfrm>
          <a:prstGeom prst="rect">
            <a:avLst/>
          </a:prstGeom>
        </p:spPr>
      </p:pic>
    </p:spTree>
    <p:extLst>
      <p:ext uri="{BB962C8B-B14F-4D97-AF65-F5344CB8AC3E}">
        <p14:creationId xmlns:p14="http://schemas.microsoft.com/office/powerpoint/2010/main" val="12842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lgn="ctr" eaLnBrk="1" hangingPunct="1">
              <a:defRPr/>
            </a:pPr>
            <a:r>
              <a:rPr lang="en-US" sz="6000" b="1" dirty="0" smtClean="0">
                <a:latin typeface="Calibri" panose="020F0502020204030204" pitchFamily="34" charset="0"/>
              </a:rPr>
              <a:t/>
            </a:r>
            <a:br>
              <a:rPr lang="en-US" sz="6000" b="1" dirty="0" smtClean="0">
                <a:latin typeface="Calibri" panose="020F0502020204030204" pitchFamily="34" charset="0"/>
              </a:rPr>
            </a:br>
            <a:r>
              <a:rPr lang="en-US" sz="6000" b="1" dirty="0" smtClean="0">
                <a:latin typeface="Calibri" panose="020F0502020204030204" pitchFamily="34" charset="0"/>
              </a:rPr>
              <a:t>2016 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Trump = Red		Clinton = Blue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6212" y="1600200"/>
            <a:ext cx="8839200" cy="4953675"/>
          </a:xfrm>
        </p:spPr>
      </p:pic>
    </p:spTree>
    <p:extLst>
      <p:ext uri="{BB962C8B-B14F-4D97-AF65-F5344CB8AC3E}">
        <p14:creationId xmlns:p14="http://schemas.microsoft.com/office/powerpoint/2010/main" val="24539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3886200" cy="3200400"/>
          </a:xfrm>
        </p:spPr>
        <p:txBody>
          <a:bodyPr/>
          <a:lstStyle/>
          <a:p>
            <a:r>
              <a:rPr lang="en-US" dirty="0" smtClean="0"/>
              <a:t>President Jimmy Carter</a:t>
            </a:r>
            <a:br>
              <a:rPr lang="en-US" dirty="0" smtClean="0"/>
            </a:br>
            <a:r>
              <a:rPr lang="en-US" dirty="0"/>
              <a:t/>
            </a:r>
            <a:br>
              <a:rPr lang="en-US" dirty="0"/>
            </a:br>
            <a:r>
              <a:rPr lang="en-US" dirty="0" smtClean="0"/>
              <a:t/>
            </a:r>
            <a:br>
              <a:rPr lang="en-US" dirty="0" smtClean="0"/>
            </a:br>
            <a:endParaRPr lang="en-US" dirty="0"/>
          </a:p>
        </p:txBody>
      </p:sp>
      <p:sp>
        <p:nvSpPr>
          <p:cNvPr id="4" name="Text Placeholder 3"/>
          <p:cNvSpPr>
            <a:spLocks noGrp="1"/>
          </p:cNvSpPr>
          <p:nvPr>
            <p:ph type="body" sz="half" idx="2"/>
          </p:nvPr>
        </p:nvSpPr>
        <p:spPr>
          <a:xfrm>
            <a:off x="684213" y="3505200"/>
            <a:ext cx="3886200" cy="2667000"/>
          </a:xfrm>
        </p:spPr>
        <p:txBody>
          <a:bodyPr>
            <a:normAutofit/>
          </a:bodyPr>
          <a:lstStyle/>
          <a:p>
            <a:r>
              <a:rPr lang="en-US" sz="2400" dirty="0" smtClean="0"/>
              <a:t>1976-1980</a:t>
            </a:r>
          </a:p>
          <a:p>
            <a:endParaRPr lang="en-US" sz="2400" dirty="0" smtClean="0"/>
          </a:p>
          <a:p>
            <a:r>
              <a:rPr lang="en-US" sz="2400" dirty="0" smtClean="0"/>
              <a:t>Formerly Governor of Georgia</a:t>
            </a:r>
          </a:p>
        </p:txBody>
      </p:sp>
      <p:pic>
        <p:nvPicPr>
          <p:cNvPr id="6" name="Picture 3" descr="Image:Jimmy Carter.jpg">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7107" b="17107"/>
          <a:stretch>
            <a:fillRect/>
          </a:stretch>
        </p:blipFill>
        <p:spPr bwMode="auto">
          <a:xfrm>
            <a:off x="6018212" y="653143"/>
            <a:ext cx="5638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44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7614" y="274638"/>
            <a:ext cx="9753600" cy="792162"/>
          </a:xfrm>
        </p:spPr>
        <p:txBody>
          <a:bodyPr/>
          <a:lstStyle/>
          <a:p>
            <a:r>
              <a:rPr lang="en-US" dirty="0" smtClean="0"/>
              <a:t>Domestic Issues/Policy</a:t>
            </a:r>
            <a:endParaRPr lang="en-US" dirty="0"/>
          </a:p>
        </p:txBody>
      </p:sp>
      <p:sp>
        <p:nvSpPr>
          <p:cNvPr id="2" name="TextBox 1"/>
          <p:cNvSpPr txBox="1"/>
          <p:nvPr/>
        </p:nvSpPr>
        <p:spPr>
          <a:xfrm>
            <a:off x="1" y="1066218"/>
            <a:ext cx="12188825" cy="2973122"/>
          </a:xfrm>
          <a:prstGeom prst="rect">
            <a:avLst/>
          </a:prstGeom>
          <a:noFill/>
        </p:spPr>
        <p:txBody>
          <a:bodyPr wrap="square" rtlCol="0">
            <a:spAutoFit/>
          </a:bodyPr>
          <a:lstStyle/>
          <a:p>
            <a:pPr marL="285750" indent="-285750">
              <a:lnSpc>
                <a:spcPct val="90000"/>
              </a:lnSpc>
              <a:buFont typeface="Arial" panose="020B0604020202020204" pitchFamily="34" charset="0"/>
              <a:buChar char="•"/>
              <a:defRPr/>
            </a:pPr>
            <a:r>
              <a:rPr lang="en-US" sz="2800" dirty="0" smtClean="0">
                <a:solidFill>
                  <a:schemeClr val="tx2"/>
                </a:solidFill>
              </a:rPr>
              <a:t>The economy continued to tank due to high unemployment and high rates of inflation.</a:t>
            </a:r>
          </a:p>
          <a:p>
            <a:pPr marL="285750" indent="-285750">
              <a:lnSpc>
                <a:spcPct val="90000"/>
              </a:lnSpc>
              <a:buFont typeface="Arial" panose="020B0604020202020204" pitchFamily="34" charset="0"/>
              <a:buChar char="•"/>
              <a:defRPr/>
            </a:pPr>
            <a:r>
              <a:rPr lang="en-US" sz="2800" u="sng" dirty="0" smtClean="0">
                <a:solidFill>
                  <a:schemeClr val="tx2"/>
                </a:solidFill>
              </a:rPr>
              <a:t>Energy Crisis</a:t>
            </a:r>
            <a:r>
              <a:rPr lang="en-US" sz="2800" dirty="0" smtClean="0">
                <a:solidFill>
                  <a:schemeClr val="tx2"/>
                </a:solidFill>
              </a:rPr>
              <a:t>: The price of oil rose 400% due to an embargo by </a:t>
            </a:r>
            <a:r>
              <a:rPr lang="en-US" sz="2800" b="1" dirty="0" smtClean="0">
                <a:solidFill>
                  <a:schemeClr val="tx2"/>
                </a:solidFill>
              </a:rPr>
              <a:t>OPEC</a:t>
            </a:r>
            <a:r>
              <a:rPr lang="en-US" sz="2800" dirty="0" smtClean="0">
                <a:solidFill>
                  <a:schemeClr val="tx2"/>
                </a:solidFill>
              </a:rPr>
              <a:t>.  This led to shortages and long lines at the pump.</a:t>
            </a:r>
          </a:p>
          <a:p>
            <a:pPr marL="742950" lvl="1" indent="-285750">
              <a:lnSpc>
                <a:spcPct val="90000"/>
              </a:lnSpc>
              <a:buFont typeface="Arial" panose="020B0604020202020204" pitchFamily="34" charset="0"/>
              <a:buChar char="•"/>
              <a:defRPr/>
            </a:pPr>
            <a:r>
              <a:rPr lang="en-US" sz="2400" dirty="0" smtClean="0"/>
              <a:t>Led Carter to create the </a:t>
            </a:r>
            <a:r>
              <a:rPr lang="en-US" sz="2400" b="1" dirty="0" smtClean="0"/>
              <a:t>Department of Energy </a:t>
            </a:r>
            <a:r>
              <a:rPr lang="en-US" sz="2400" dirty="0" smtClean="0"/>
              <a:t>to combat this energy crisis (and avert future crises).</a:t>
            </a:r>
          </a:p>
          <a:p>
            <a:pPr marL="1200150" lvl="2" indent="-285750">
              <a:lnSpc>
                <a:spcPct val="90000"/>
              </a:lnSpc>
              <a:buFont typeface="Arial" panose="020B0604020202020204" pitchFamily="34" charset="0"/>
              <a:buChar char="•"/>
              <a:defRPr/>
            </a:pPr>
            <a:r>
              <a:rPr lang="en-US" sz="2400" dirty="0" smtClean="0"/>
              <a:t>This led to search for alternative fuel sources.  Nuclear power became the answer to some, but not all, of our problems. Other alternatives?</a:t>
            </a:r>
            <a:endParaRPr lang="en-US" sz="2400" dirty="0"/>
          </a:p>
        </p:txBody>
      </p:sp>
      <p:pic>
        <p:nvPicPr>
          <p:cNvPr id="4" name="Picture 3" descr="oilembargo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37012" y="4490002"/>
            <a:ext cx="3545574" cy="23679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Three Mile Is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3923191"/>
            <a:ext cx="1905000" cy="284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ts3.mm.bing.net/th?id=H.4596612458742602&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2" y="4246261"/>
            <a:ext cx="293052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40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7012" y="274638"/>
            <a:ext cx="9982200" cy="868362"/>
          </a:xfrm>
        </p:spPr>
        <p:txBody>
          <a:bodyPr>
            <a:normAutofit/>
          </a:bodyPr>
          <a:lstStyle/>
          <a:p>
            <a:pPr>
              <a:defRPr/>
            </a:pPr>
            <a:r>
              <a:rPr lang="en-US" dirty="0" smtClean="0"/>
              <a:t>Domestic </a:t>
            </a:r>
            <a:r>
              <a:rPr lang="en-US" dirty="0"/>
              <a:t>Problems: </a:t>
            </a:r>
            <a:endParaRPr lang="en-US" b="1" u="sng" dirty="0" smtClean="0"/>
          </a:p>
        </p:txBody>
      </p:sp>
      <p:sp>
        <p:nvSpPr>
          <p:cNvPr id="9219" name="Rectangle 3"/>
          <p:cNvSpPr>
            <a:spLocks noGrp="1" noChangeArrowheads="1"/>
          </p:cNvSpPr>
          <p:nvPr>
            <p:ph type="body" idx="1"/>
          </p:nvPr>
        </p:nvSpPr>
        <p:spPr>
          <a:xfrm>
            <a:off x="227012" y="1066800"/>
            <a:ext cx="11811000" cy="3048000"/>
          </a:xfrm>
        </p:spPr>
        <p:txBody>
          <a:bodyPr>
            <a:noAutofit/>
          </a:bodyPr>
          <a:lstStyle/>
          <a:p>
            <a:pPr marL="742950" indent="-742950">
              <a:spcBef>
                <a:spcPct val="5000"/>
              </a:spcBef>
              <a:defRPr/>
            </a:pPr>
            <a:r>
              <a:rPr lang="en-US" sz="2800" dirty="0" smtClean="0">
                <a:solidFill>
                  <a:schemeClr val="tx2"/>
                </a:solidFill>
              </a:rPr>
              <a:t>These issues shone a bright light on environmental issues in America.  The environmental movement was started by the publication of </a:t>
            </a:r>
            <a:r>
              <a:rPr lang="en-US" sz="2800" b="1" i="1" dirty="0" smtClean="0">
                <a:solidFill>
                  <a:schemeClr val="tx2"/>
                </a:solidFill>
              </a:rPr>
              <a:t>Silent Spring</a:t>
            </a:r>
            <a:r>
              <a:rPr lang="en-US" sz="2800" b="1" dirty="0" smtClean="0">
                <a:solidFill>
                  <a:schemeClr val="tx2"/>
                </a:solidFill>
              </a:rPr>
              <a:t> </a:t>
            </a:r>
            <a:r>
              <a:rPr lang="en-US" sz="2800" dirty="0" smtClean="0">
                <a:solidFill>
                  <a:schemeClr val="tx2"/>
                </a:solidFill>
              </a:rPr>
              <a:t>by </a:t>
            </a:r>
            <a:r>
              <a:rPr lang="en-US" sz="2800" b="1" dirty="0" smtClean="0">
                <a:solidFill>
                  <a:schemeClr val="tx2"/>
                </a:solidFill>
              </a:rPr>
              <a:t>Rachel Carson </a:t>
            </a:r>
            <a:r>
              <a:rPr lang="en-US" sz="2800" dirty="0" smtClean="0">
                <a:solidFill>
                  <a:schemeClr val="tx2"/>
                </a:solidFill>
              </a:rPr>
              <a:t>in the 1960s.</a:t>
            </a:r>
          </a:p>
          <a:p>
            <a:pPr marL="971550" lvl="1" indent="-742950">
              <a:spcBef>
                <a:spcPct val="5000"/>
              </a:spcBef>
              <a:defRPr/>
            </a:pPr>
            <a:r>
              <a:rPr lang="en-US" sz="2800" dirty="0" smtClean="0">
                <a:solidFill>
                  <a:schemeClr val="tx2"/>
                </a:solidFill>
              </a:rPr>
              <a:t>This caused the government to establish the </a:t>
            </a:r>
            <a:r>
              <a:rPr lang="en-US" sz="2800" b="1" dirty="0" smtClean="0">
                <a:solidFill>
                  <a:schemeClr val="tx2"/>
                </a:solidFill>
              </a:rPr>
              <a:t>Environmental Protection Agency (EPA</a:t>
            </a:r>
            <a:r>
              <a:rPr lang="en-US" sz="2800" dirty="0" smtClean="0">
                <a:solidFill>
                  <a:schemeClr val="tx2"/>
                </a:solidFill>
              </a:rPr>
              <a:t>) in 1970.  This agency was tasked with organizing and enforcing myriad environmental laws and regulations.</a:t>
            </a:r>
          </a:p>
        </p:txBody>
      </p:sp>
      <p:sp>
        <p:nvSpPr>
          <p:cNvPr id="3" name="AutoShape 4" descr=" "/>
          <p:cNvSpPr>
            <a:spLocks noChangeAspect="1" noChangeArrowheads="1"/>
          </p:cNvSpPr>
          <p:nvPr/>
        </p:nvSpPr>
        <p:spPr bwMode="auto">
          <a:xfrm>
            <a:off x="63500" y="-487363"/>
            <a:ext cx="1733550" cy="1019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394" y="3434169"/>
            <a:ext cx="3180217" cy="3180217"/>
          </a:xfrm>
          <a:prstGeom prst="rect">
            <a:avLst/>
          </a:prstGeom>
        </p:spPr>
      </p:pic>
    </p:spTree>
    <p:extLst>
      <p:ext uri="{BB962C8B-B14F-4D97-AF65-F5344CB8AC3E}">
        <p14:creationId xmlns:p14="http://schemas.microsoft.com/office/powerpoint/2010/main" val="37372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theme/theme1.xml><?xml version="1.0" encoding="utf-8"?>
<a:theme xmlns:a="http://schemas.openxmlformats.org/drawingml/2006/main" name="Continental North Ame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E6EE188-8C78-4767-B50A-130BE28738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North American continent presentation (widescreen)</Template>
  <TotalTime>0</TotalTime>
  <Words>2604</Words>
  <Application>Microsoft Office PowerPoint</Application>
  <PresentationFormat>Custom</PresentationFormat>
  <Paragraphs>263</Paragraphs>
  <Slides>68</Slides>
  <Notes>13</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Continental North America 16x9</vt:lpstr>
      <vt:lpstr>Modern America: Ford to the present </vt:lpstr>
      <vt:lpstr>President Gerald Ford   </vt:lpstr>
      <vt:lpstr>Domestic Issues/Policy</vt:lpstr>
      <vt:lpstr>Foreign Issues/Policy</vt:lpstr>
      <vt:lpstr> Election of 1976</vt:lpstr>
      <vt:lpstr>Blue=Carter           Green=Ford</vt:lpstr>
      <vt:lpstr>President Jimmy Carter   </vt:lpstr>
      <vt:lpstr>Domestic Issues/Policy</vt:lpstr>
      <vt:lpstr>Domestic Problems: </vt:lpstr>
      <vt:lpstr>Domestic Problems: </vt:lpstr>
      <vt:lpstr>Domestic Problems: </vt:lpstr>
      <vt:lpstr>Domestic affairs:  </vt:lpstr>
      <vt:lpstr>Foreign Issues/Policy</vt:lpstr>
      <vt:lpstr>Shah of Iran        Ayatollah Khomeini </vt:lpstr>
      <vt:lpstr>PowerPoint Presentation</vt:lpstr>
      <vt:lpstr>Jimmy Carter’s  Life After the  Presidency</vt:lpstr>
      <vt:lpstr>PowerPoint Presentation</vt:lpstr>
      <vt:lpstr>ELECTION of 1980 Green=Reagan         Blue=Carter</vt:lpstr>
      <vt:lpstr>Election of 1984</vt:lpstr>
      <vt:lpstr>Green=Reagan  Blue=Mondale </vt:lpstr>
      <vt:lpstr>Domestic Policy</vt:lpstr>
      <vt:lpstr>PowerPoint Presentation</vt:lpstr>
      <vt:lpstr>PowerPoint Presentation</vt:lpstr>
      <vt:lpstr>PowerPoint Presentation</vt:lpstr>
      <vt:lpstr>PowerPoint Presentation</vt:lpstr>
      <vt:lpstr>PowerPoint Presentation</vt:lpstr>
      <vt:lpstr>Space Disasters</vt:lpstr>
      <vt:lpstr>The economy meets foreign affairs</vt:lpstr>
      <vt:lpstr>Foreign Issues/Policy</vt:lpstr>
      <vt:lpstr> Iran-Contra Scandal</vt:lpstr>
      <vt:lpstr>PowerPoint Presentation</vt:lpstr>
      <vt:lpstr>PowerPoint Presentation</vt:lpstr>
      <vt:lpstr>PowerPoint Presentation</vt:lpstr>
      <vt:lpstr>PowerPoint Presentation</vt:lpstr>
      <vt:lpstr>PowerPoint Presentation</vt:lpstr>
      <vt:lpstr> 1988 Electoral Map Bush = Red  Dukakis = Blue</vt:lpstr>
      <vt:lpstr>PowerPoint Presentation</vt:lpstr>
      <vt:lpstr>George H.W. Bush: Foreign Policy/ Affairs…Cold War </vt:lpstr>
      <vt:lpstr>George H.W. Bush: Foreign Policy/ Affairs…End of the Cold War</vt:lpstr>
      <vt:lpstr>George H.W. Bush: Foreign Policy/Affairs</vt:lpstr>
      <vt:lpstr>George H.W. Bush: Domestic Policy</vt:lpstr>
      <vt:lpstr>George H.W. Bush: Domestic Policy</vt:lpstr>
      <vt:lpstr>PowerPoint Presentation</vt:lpstr>
      <vt:lpstr> 1992 Electoral Map Bush = Red  Clinton = Blue</vt:lpstr>
      <vt:lpstr>1996 Electoral Map Dole = Red  Clinton = Blue</vt:lpstr>
      <vt:lpstr>Bill Clinton: Foreign affairs/Policy</vt:lpstr>
      <vt:lpstr>Bill Clinton: Domestic affairs/Policy</vt:lpstr>
      <vt:lpstr>Bill Clinton: Domestic affairs/Policy</vt:lpstr>
      <vt:lpstr>Bill Clinton: Domestic and Foreign affairs/ Policy</vt:lpstr>
      <vt:lpstr>Bill Clinton: Domestic and Foreign affairs/ Policy</vt:lpstr>
      <vt:lpstr>PowerPoint Presentation</vt:lpstr>
      <vt:lpstr>PowerPoint Presentation</vt:lpstr>
      <vt:lpstr>Bill Clinton: Domestic and Foreign affairs/ Policy</vt:lpstr>
      <vt:lpstr>PowerPoint Presentation</vt:lpstr>
      <vt:lpstr> 2000 Electoral Map Bush = Red  Gore = Blue</vt:lpstr>
      <vt:lpstr>2004 Electoral Map Bush = Red  Kerry = Blue</vt:lpstr>
      <vt:lpstr>George W. Bush: Foreign Affairs/ Policy</vt:lpstr>
      <vt:lpstr>George W. Bush: Foreign Affairs/ Policy</vt:lpstr>
      <vt:lpstr>George W. Bush: Domestic Affairs/ Policy</vt:lpstr>
      <vt:lpstr>PowerPoint Presentation</vt:lpstr>
      <vt:lpstr> 2008 Electoral Map McCain = Red  Obama = Blue</vt:lpstr>
      <vt:lpstr>2012 Electoral Map Romney = Red  Obama = Blue</vt:lpstr>
      <vt:lpstr>Barack ObamA: Foreign Policy/Affairs</vt:lpstr>
      <vt:lpstr>Barack ObamA: Foreign Policy/Affairs</vt:lpstr>
      <vt:lpstr>Barack ObamA:  Domestic Policy/Affairs</vt:lpstr>
      <vt:lpstr>Barack ObamA:  Domestic Policy/Affairs</vt:lpstr>
      <vt:lpstr>PowerPoint Presentation</vt:lpstr>
      <vt:lpstr> 2016 Electoral Map Trump = Red  Clinton = Blue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2017-03-09T21:25:24Z</dcterms:created>
  <dcterms:modified xsi:type="dcterms:W3CDTF">2017-04-12T00:21:56Z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