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57" r:id="rId4"/>
    <p:sldId id="263" r:id="rId5"/>
    <p:sldId id="259" r:id="rId6"/>
    <p:sldId id="265" r:id="rId7"/>
    <p:sldId id="261" r:id="rId8"/>
    <p:sldId id="277" r:id="rId9"/>
    <p:sldId id="266" r:id="rId10"/>
    <p:sldId id="267" r:id="rId11"/>
    <p:sldId id="272" r:id="rId12"/>
    <p:sldId id="268" r:id="rId13"/>
    <p:sldId id="269" r:id="rId14"/>
    <p:sldId id="273" r:id="rId15"/>
    <p:sldId id="270" r:id="rId16"/>
    <p:sldId id="275" r:id="rId17"/>
    <p:sldId id="278" r:id="rId18"/>
    <p:sldId id="283" r:id="rId19"/>
    <p:sldId id="281" r:id="rId20"/>
    <p:sldId id="282" r:id="rId21"/>
    <p:sldId id="279" r:id="rId22"/>
    <p:sldId id="280" r:id="rId23"/>
    <p:sldId id="295" r:id="rId24"/>
    <p:sldId id="291" r:id="rId25"/>
    <p:sldId id="292" r:id="rId26"/>
    <p:sldId id="297" r:id="rId27"/>
    <p:sldId id="293" r:id="rId28"/>
    <p:sldId id="294" r:id="rId29"/>
    <p:sldId id="299" r:id="rId30"/>
    <p:sldId id="302" r:id="rId31"/>
    <p:sldId id="301" r:id="rId32"/>
    <p:sldId id="300" r:id="rId33"/>
    <p:sldId id="303" r:id="rId3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 smtClean="0"/>
            </a:lvl1pPr>
          </a:lstStyle>
          <a:p>
            <a:pPr>
              <a:defRPr/>
            </a:pPr>
            <a:fld id="{1C4D7379-A5D3-4562-AF1F-5CD273D080B8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14FD31-3092-4EB3-933F-232199A83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C31E663-2A48-4C7F-B60B-5B544F44744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61B2A01-44AE-4552-9189-B4FE1CA8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B2A01-44AE-4552-9189-B4FE1CA86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26A738-774E-440E-95E3-FDEF2E8E210E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4A64B4-76FA-425C-9FA5-FBC245B0A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2A80-9F05-4E43-8AB8-4DC5EE70AD73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4BB8-7FD8-425F-B2AC-3554D71CC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353E-E6E8-4DED-A975-D5C542AC6964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1110-3226-4682-AE6C-6BE66DF54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61C-CFC1-43B3-91A2-5D2D6F82FA56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D6BB-CD5C-41FB-8C53-B696A87B2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4B4E6-7A31-493A-91F6-13BEDB1C6CBC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AFC9D-C914-4377-8983-A4275CB22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59BFE-4834-4A9C-AF28-EBCB241BFD09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E47E9-F17B-438F-9501-11F5CF732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6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72FC5-833B-4B3C-A0AA-43B5BBF9A8BB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BB872-4A59-47F3-B2EC-2F9C5CA2E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2E243-86BA-4260-A1AE-5192F180A8F8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67F7FF-C788-4BE4-9DCD-5E86C7148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9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F743-9EDB-40D4-B179-E9DCAC66B4C6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9591-9C84-4A2F-A765-EFDDC6DBF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B3097-CE6A-48DC-9E1C-3F644F379EB0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CF8286-F4D1-47C9-8D0A-D6CBD30E2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0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54F73D-882A-464B-BC97-3BFB1DB6BD5C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BD27F5-3225-49E8-8DD1-10C25DCF1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3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DCB086-0BA9-47C1-9BA0-B32B8D031FDF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D0FC21-9F38-4167-99E9-C35D690CB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382000" cy="8175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HISTORY</a:t>
            </a:r>
            <a:br>
              <a:rPr lang="en-US" dirty="0" smtClean="0"/>
            </a:br>
            <a:r>
              <a:rPr lang="en-US" dirty="0" smtClean="0"/>
              <a:t>Unit 6 </a:t>
            </a:r>
            <a:br>
              <a:rPr lang="en-US" dirty="0" smtClean="0"/>
            </a:br>
            <a:r>
              <a:rPr lang="en-US" dirty="0" smtClean="0"/>
              <a:t>(CHAPTER 10)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3600" b="1" smtClean="0">
                <a:solidFill>
                  <a:srgbClr val="FF0000"/>
                </a:solidFill>
              </a:rPr>
              <a:t>The Roaring Twenties: The Clash of Traditionalism and Modernism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#6 </a:t>
            </a:r>
            <a:r>
              <a:rPr lang="en-US" sz="2400" b="1" dirty="0" smtClean="0">
                <a:solidFill>
                  <a:srgbClr val="FF0000"/>
                </a:solidFill>
              </a:rPr>
              <a:t>Teapot </a:t>
            </a:r>
            <a:r>
              <a:rPr lang="en-US" sz="2400" b="1" dirty="0" smtClean="0">
                <a:solidFill>
                  <a:srgbClr val="FF0000"/>
                </a:solidFill>
              </a:rPr>
              <a:t>Dome </a:t>
            </a:r>
            <a:r>
              <a:rPr lang="en-US" sz="2400" b="1" dirty="0" smtClean="0">
                <a:solidFill>
                  <a:srgbClr val="FF0000"/>
                </a:solidFill>
              </a:rPr>
              <a:t>scandal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Secretary </a:t>
            </a:r>
            <a:r>
              <a:rPr lang="en-US" sz="2200" dirty="0" smtClean="0"/>
              <a:t>of the Interior </a:t>
            </a:r>
            <a:r>
              <a:rPr lang="en-US" sz="2200" b="1" dirty="0" smtClean="0">
                <a:solidFill>
                  <a:srgbClr val="00B050"/>
                </a:solidFill>
              </a:rPr>
              <a:t>leased oil rich public land </a:t>
            </a:r>
            <a:r>
              <a:rPr lang="en-US" sz="2200" dirty="0" smtClean="0"/>
              <a:t>in Teapot Dome, Wyoming, </a:t>
            </a:r>
            <a:r>
              <a:rPr lang="en-US" sz="2200" b="1" dirty="0" smtClean="0">
                <a:solidFill>
                  <a:srgbClr val="00B050"/>
                </a:solidFill>
              </a:rPr>
              <a:t>to oil companies</a:t>
            </a:r>
            <a:r>
              <a:rPr lang="en-US" sz="2200" dirty="0" smtClean="0"/>
              <a:t>.  </a:t>
            </a:r>
            <a:endParaRPr lang="en-US" sz="2200" dirty="0" smtClean="0"/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00B050"/>
                </a:solidFill>
              </a:rPr>
              <a:t>Sec. of the Interior </a:t>
            </a:r>
            <a:r>
              <a:rPr lang="en-US" sz="2200" b="1" dirty="0" smtClean="0">
                <a:solidFill>
                  <a:srgbClr val="00B050"/>
                </a:solidFill>
              </a:rPr>
              <a:t>received </a:t>
            </a:r>
            <a:r>
              <a:rPr lang="en-US" sz="2200" dirty="0" smtClean="0"/>
              <a:t>hundreds of </a:t>
            </a:r>
            <a:r>
              <a:rPr lang="en-US" sz="2200" b="1" dirty="0" smtClean="0">
                <a:solidFill>
                  <a:srgbClr val="00B050"/>
                </a:solidFill>
              </a:rPr>
              <a:t>thousands </a:t>
            </a:r>
            <a:r>
              <a:rPr lang="en-US" sz="2200" dirty="0" smtClean="0"/>
              <a:t>of dollars in “loans, bonds, and cash</a:t>
            </a:r>
            <a:r>
              <a:rPr lang="en-US" sz="2200" dirty="0" smtClean="0"/>
              <a:t>”.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Harding “I </a:t>
            </a:r>
            <a:r>
              <a:rPr lang="en-US" sz="2200" dirty="0" smtClean="0"/>
              <a:t>have no trouble with my enemies… but my friends… they are the ones keeping me walking the floors at night!” </a:t>
            </a:r>
            <a:endParaRPr lang="en-US" sz="2200" dirty="0" smtClean="0"/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 </a:t>
            </a:r>
            <a:r>
              <a:rPr lang="en-US" sz="2200" dirty="0" smtClean="0"/>
              <a:t>In August, 1923,</a:t>
            </a:r>
            <a:r>
              <a:rPr lang="en-US" sz="2200" b="1" dirty="0" smtClean="0">
                <a:solidFill>
                  <a:srgbClr val="00B050"/>
                </a:solidFill>
              </a:rPr>
              <a:t> Harding </a:t>
            </a:r>
            <a:r>
              <a:rPr lang="en-US" sz="2200" dirty="0" smtClean="0"/>
              <a:t>suddenly </a:t>
            </a:r>
            <a:r>
              <a:rPr lang="en-US" sz="2200" b="1" dirty="0" smtClean="0">
                <a:solidFill>
                  <a:srgbClr val="00B050"/>
                </a:solidFill>
              </a:rPr>
              <a:t>died </a:t>
            </a:r>
            <a:r>
              <a:rPr lang="en-US" sz="2200" dirty="0" smtClean="0"/>
              <a:t>from </a:t>
            </a:r>
            <a:r>
              <a:rPr lang="en-US" sz="2200" dirty="0" smtClean="0"/>
              <a:t>a </a:t>
            </a:r>
            <a:r>
              <a:rPr lang="en-US" sz="2200" dirty="0" smtClean="0"/>
              <a:t>heart attack or stroke.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Vice President </a:t>
            </a:r>
            <a:r>
              <a:rPr lang="en-US" sz="2400" b="1" dirty="0" smtClean="0">
                <a:solidFill>
                  <a:srgbClr val="00B050"/>
                </a:solidFill>
              </a:rPr>
              <a:t>Calvin Coolidge </a:t>
            </a:r>
            <a:r>
              <a:rPr lang="en-US" sz="2400" dirty="0" smtClean="0"/>
              <a:t>assumed the </a:t>
            </a:r>
            <a:r>
              <a:rPr lang="en-US" sz="2400" dirty="0" smtClean="0"/>
              <a:t>presidency. 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He </a:t>
            </a:r>
            <a:r>
              <a:rPr lang="en-US" sz="2200" dirty="0" smtClean="0"/>
              <a:t>did </a:t>
            </a:r>
            <a:r>
              <a:rPr lang="en-US" sz="2200" b="1" dirty="0" smtClean="0">
                <a:solidFill>
                  <a:srgbClr val="00B050"/>
                </a:solidFill>
              </a:rPr>
              <a:t>restore faith </a:t>
            </a:r>
            <a:r>
              <a:rPr lang="en-US" sz="2200" dirty="0" smtClean="0"/>
              <a:t>in the </a:t>
            </a:r>
            <a:r>
              <a:rPr lang="en-US" sz="2200" dirty="0" smtClean="0"/>
              <a:t>government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W</a:t>
            </a:r>
            <a:r>
              <a:rPr lang="en-US" sz="2200" dirty="0" smtClean="0"/>
              <a:t>as </a:t>
            </a:r>
            <a:r>
              <a:rPr lang="en-US" sz="2200" dirty="0" smtClean="0"/>
              <a:t>elected himself in the 1924 election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ooli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90600"/>
            <a:ext cx="5334000" cy="5091113"/>
          </a:xfr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7030A0"/>
                </a:solidFill>
              </a:rPr>
              <a:t>President Calvin Coolidge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848600" cy="6019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#8 </a:t>
            </a:r>
            <a:r>
              <a:rPr lang="en-US" sz="2400" b="1" dirty="0" smtClean="0">
                <a:solidFill>
                  <a:srgbClr val="00B050"/>
                </a:solidFill>
              </a:rPr>
              <a:t>Pro-Business (Laissez-Faire): </a:t>
            </a:r>
            <a:r>
              <a:rPr lang="en-US" sz="2400" dirty="0" smtClean="0"/>
              <a:t>President </a:t>
            </a:r>
            <a:r>
              <a:rPr lang="en-US" sz="2400" dirty="0" smtClean="0"/>
              <a:t>Coolidge, like most </a:t>
            </a:r>
            <a:r>
              <a:rPr lang="en-US" sz="2400" dirty="0" smtClean="0"/>
              <a:t>presidents </a:t>
            </a:r>
            <a:r>
              <a:rPr lang="en-US" sz="2400" dirty="0" smtClean="0"/>
              <a:t>of the era, was pro-business.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 </a:t>
            </a:r>
            <a:r>
              <a:rPr lang="en-US" sz="2200" dirty="0" smtClean="0"/>
              <a:t>They </a:t>
            </a:r>
            <a:r>
              <a:rPr lang="en-US" sz="2200" dirty="0" smtClean="0"/>
              <a:t>believed that business was America’s most valuable  resource and wanted to return to a more laissez-faire economic climate</a:t>
            </a:r>
            <a:r>
              <a:rPr lang="en-US" sz="2200" dirty="0" smtClean="0"/>
              <a:t>.</a:t>
            </a:r>
            <a:endParaRPr lang="en-US" sz="2400" dirty="0" smtClean="0"/>
          </a:p>
          <a:p>
            <a:pPr eaLnBrk="1" hangingPunct="1"/>
            <a:r>
              <a:rPr lang="en-US" sz="2400" b="1" dirty="0" smtClean="0"/>
              <a:t>1920s Economic Boom: </a:t>
            </a:r>
            <a:r>
              <a:rPr lang="en-US" sz="2400" dirty="0" smtClean="0"/>
              <a:t>This </a:t>
            </a:r>
            <a:r>
              <a:rPr lang="en-US" sz="2400" dirty="0" smtClean="0"/>
              <a:t>was aided by:</a:t>
            </a:r>
          </a:p>
          <a:p>
            <a:pPr lvl="1" eaLnBrk="1" hangingPunct="1"/>
            <a:r>
              <a:rPr lang="en-US" sz="2400" b="1" dirty="0" smtClean="0">
                <a:solidFill>
                  <a:srgbClr val="FF0000"/>
                </a:solidFill>
              </a:rPr>
              <a:t>#</a:t>
            </a:r>
            <a:r>
              <a:rPr lang="en-US" sz="2400" b="1" dirty="0">
                <a:solidFill>
                  <a:srgbClr val="FF0000"/>
                </a:solidFill>
              </a:rPr>
              <a:t>7 </a:t>
            </a:r>
            <a:r>
              <a:rPr lang="en-US" sz="2400" b="1" dirty="0" err="1">
                <a:solidFill>
                  <a:srgbClr val="FF0000"/>
                </a:solidFill>
              </a:rPr>
              <a:t>Fordney-McCumber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Tariff (high tariffs)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z="2400" b="1" dirty="0" smtClean="0">
                <a:solidFill>
                  <a:srgbClr val="00B050"/>
                </a:solidFill>
              </a:rPr>
              <a:t>which leads to more American goods being bought/sold</a:t>
            </a:r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B050"/>
                </a:solidFill>
              </a:rPr>
              <a:t>reduction in income taxes,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rising wages.</a:t>
            </a:r>
          </a:p>
          <a:p>
            <a:pPr lvl="2" eaLnBrk="1" hangingPunct="1"/>
            <a:r>
              <a:rPr lang="en-US" sz="2400" dirty="0"/>
              <a:t>w</a:t>
            </a:r>
            <a:r>
              <a:rPr lang="en-US" sz="2400" dirty="0" smtClean="0"/>
              <a:t>hich allowed people to have </a:t>
            </a:r>
            <a:r>
              <a:rPr lang="en-US" sz="2400" b="1" dirty="0" smtClean="0">
                <a:solidFill>
                  <a:srgbClr val="00B050"/>
                </a:solidFill>
              </a:rPr>
              <a:t>more disposable income</a:t>
            </a:r>
            <a:r>
              <a:rPr lang="en-US" sz="2400" dirty="0" smtClean="0"/>
              <a:t>, so they spent it on non-essential items and new convenient products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PRES. CALVIN COOLIDGE: 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OF AMERICA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64531" y="5581054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62508" y="0"/>
                </a:moveTo>
                <a:lnTo>
                  <a:pt x="5357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Assembly Line: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I</a:t>
            </a:r>
            <a:r>
              <a:rPr lang="en-US" sz="2200" dirty="0" smtClean="0"/>
              <a:t>nnovation </a:t>
            </a:r>
            <a:r>
              <a:rPr lang="en-US" sz="2200" dirty="0" smtClean="0"/>
              <a:t>that sparked this economic </a:t>
            </a:r>
            <a:r>
              <a:rPr lang="en-US" sz="2200" dirty="0" smtClean="0"/>
              <a:t>boom. </a:t>
            </a:r>
            <a:r>
              <a:rPr lang="en-US" sz="2200" dirty="0"/>
              <a:t>A</a:t>
            </a:r>
            <a:r>
              <a:rPr lang="en-US" sz="2200" dirty="0" smtClean="0"/>
              <a:t>llowed faster </a:t>
            </a:r>
            <a:r>
              <a:rPr lang="en-US" sz="2200" dirty="0" smtClean="0"/>
              <a:t>production at decreased </a:t>
            </a:r>
            <a:r>
              <a:rPr lang="en-US" sz="2200" dirty="0" smtClean="0"/>
              <a:t>prices.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>
                <a:solidFill>
                  <a:srgbClr val="FF0000"/>
                </a:solidFill>
              </a:rPr>
              <a:t>#9 Henry </a:t>
            </a:r>
            <a:r>
              <a:rPr lang="en-US" sz="2200" b="1" dirty="0" smtClean="0">
                <a:solidFill>
                  <a:srgbClr val="FF0000"/>
                </a:solidFill>
              </a:rPr>
              <a:t>Ford</a:t>
            </a:r>
            <a:r>
              <a:rPr lang="en-US" sz="2200" dirty="0" smtClean="0"/>
              <a:t> -</a:t>
            </a:r>
            <a:r>
              <a:rPr lang="en-US" sz="2200" b="1" dirty="0" smtClean="0">
                <a:solidFill>
                  <a:srgbClr val="00B050"/>
                </a:solidFill>
              </a:rPr>
              <a:t>A</a:t>
            </a:r>
            <a:r>
              <a:rPr lang="en-US" sz="2200" b="1" dirty="0" smtClean="0">
                <a:solidFill>
                  <a:srgbClr val="00B050"/>
                </a:solidFill>
              </a:rPr>
              <a:t>utomobile industry benefited from the Assembly line.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Changed </a:t>
            </a:r>
            <a:r>
              <a:rPr lang="en-US" sz="2200" b="1" dirty="0" smtClean="0">
                <a:solidFill>
                  <a:srgbClr val="00B050"/>
                </a:solidFill>
              </a:rPr>
              <a:t>our cultural landscape </a:t>
            </a:r>
            <a:r>
              <a:rPr lang="en-US" sz="2200" dirty="0" smtClean="0"/>
              <a:t>that continues to exist today.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Impact of the automobile </a:t>
            </a:r>
            <a:r>
              <a:rPr lang="en-US" sz="2400" dirty="0" smtClean="0"/>
              <a:t>on American society: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/>
              <a:t>More families could </a:t>
            </a:r>
            <a:r>
              <a:rPr lang="en-US" sz="2200" b="1" dirty="0" smtClean="0">
                <a:solidFill>
                  <a:srgbClr val="00B050"/>
                </a:solidFill>
              </a:rPr>
              <a:t>afford to buy cars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Businesses </a:t>
            </a:r>
            <a:r>
              <a:rPr lang="en-US" sz="2200" b="1" dirty="0" smtClean="0">
                <a:solidFill>
                  <a:srgbClr val="00B050"/>
                </a:solidFill>
              </a:rPr>
              <a:t>grew </a:t>
            </a:r>
            <a:r>
              <a:rPr lang="en-US" sz="2200" dirty="0" smtClean="0"/>
              <a:t>rapidly: restaurants</a:t>
            </a:r>
            <a:r>
              <a:rPr lang="en-US" sz="2200" dirty="0" smtClean="0"/>
              <a:t>, hotels, and gas </a:t>
            </a:r>
            <a:r>
              <a:rPr lang="en-US" sz="2200" dirty="0" smtClean="0"/>
              <a:t>stations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Promoted </a:t>
            </a:r>
            <a:r>
              <a:rPr lang="en-US" sz="2200" b="1" dirty="0" smtClean="0">
                <a:solidFill>
                  <a:srgbClr val="00B050"/>
                </a:solidFill>
              </a:rPr>
              <a:t>greater mobility </a:t>
            </a:r>
            <a:r>
              <a:rPr lang="en-US" sz="2200" dirty="0" smtClean="0"/>
              <a:t>for people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b="1" u="sng" dirty="0" smtClean="0">
                <a:solidFill>
                  <a:srgbClr val="FF0000"/>
                </a:solidFill>
              </a:rPr>
              <a:t>#10 Urban </a:t>
            </a:r>
            <a:r>
              <a:rPr lang="en-US" sz="2200" b="1" u="sng" dirty="0" smtClean="0">
                <a:solidFill>
                  <a:srgbClr val="FF0000"/>
                </a:solidFill>
              </a:rPr>
              <a:t>sprawl</a:t>
            </a:r>
            <a:r>
              <a:rPr lang="en-US" sz="2200" dirty="0" smtClean="0"/>
              <a:t>- </a:t>
            </a:r>
            <a:r>
              <a:rPr lang="en-US" sz="2200" b="1" dirty="0" smtClean="0">
                <a:solidFill>
                  <a:srgbClr val="00B050"/>
                </a:solidFill>
              </a:rPr>
              <a:t>the spreading out of cities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250031" y="6223992"/>
            <a:ext cx="53579" cy="357188"/>
          </a:xfrm>
          <a:custGeom>
            <a:avLst/>
            <a:gdLst/>
            <a:ahLst/>
            <a:cxnLst/>
            <a:rect l="0" t="0" r="0" b="0"/>
            <a:pathLst>
              <a:path w="53579" h="357188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71437"/>
                </a:lnTo>
                <a:lnTo>
                  <a:pt x="44649" y="89297"/>
                </a:lnTo>
                <a:lnTo>
                  <a:pt x="44649" y="98226"/>
                </a:lnTo>
                <a:lnTo>
                  <a:pt x="44649" y="116086"/>
                </a:lnTo>
                <a:lnTo>
                  <a:pt x="44649" y="125015"/>
                </a:lnTo>
                <a:lnTo>
                  <a:pt x="44649" y="133945"/>
                </a:lnTo>
                <a:lnTo>
                  <a:pt x="44649" y="151804"/>
                </a:lnTo>
                <a:lnTo>
                  <a:pt x="3571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17860" y="241101"/>
                </a:lnTo>
                <a:lnTo>
                  <a:pt x="17860" y="250031"/>
                </a:lnTo>
                <a:lnTo>
                  <a:pt x="17860" y="258961"/>
                </a:lnTo>
                <a:lnTo>
                  <a:pt x="8930" y="276820"/>
                </a:lnTo>
                <a:lnTo>
                  <a:pt x="8930" y="285749"/>
                </a:lnTo>
                <a:lnTo>
                  <a:pt x="8930" y="294679"/>
                </a:lnTo>
                <a:lnTo>
                  <a:pt x="8930" y="312538"/>
                </a:lnTo>
                <a:lnTo>
                  <a:pt x="8930" y="312538"/>
                </a:lnTo>
                <a:lnTo>
                  <a:pt x="0" y="321468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0" y="348257"/>
                </a:lnTo>
                <a:lnTo>
                  <a:pt x="0" y="348257"/>
                </a:lnTo>
                <a:lnTo>
                  <a:pt x="0" y="348257"/>
                </a:lnTo>
                <a:lnTo>
                  <a:pt x="0" y="348257"/>
                </a:lnTo>
                <a:lnTo>
                  <a:pt x="0" y="348257"/>
                </a:lnTo>
                <a:lnTo>
                  <a:pt x="0" y="34825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5750" y="6250781"/>
            <a:ext cx="303610" cy="330399"/>
          </a:xfrm>
          <a:custGeom>
            <a:avLst/>
            <a:gdLst/>
            <a:ahLst/>
            <a:cxnLst/>
            <a:rect l="0" t="0" r="0" b="0"/>
            <a:pathLst>
              <a:path w="303610" h="330399">
                <a:moveTo>
                  <a:pt x="187523" y="17859"/>
                </a:move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25016" y="4464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07156" y="62508"/>
                </a:lnTo>
                <a:lnTo>
                  <a:pt x="98227" y="71437"/>
                </a:lnTo>
                <a:lnTo>
                  <a:pt x="98227" y="80367"/>
                </a:lnTo>
                <a:lnTo>
                  <a:pt x="89297" y="80367"/>
                </a:lnTo>
                <a:lnTo>
                  <a:pt x="80367" y="89297"/>
                </a:lnTo>
                <a:lnTo>
                  <a:pt x="71437" y="98226"/>
                </a:lnTo>
                <a:lnTo>
                  <a:pt x="71437" y="107156"/>
                </a:lnTo>
                <a:lnTo>
                  <a:pt x="62508" y="116086"/>
                </a:lnTo>
                <a:lnTo>
                  <a:pt x="53578" y="125015"/>
                </a:lnTo>
                <a:lnTo>
                  <a:pt x="44648" y="133945"/>
                </a:lnTo>
                <a:lnTo>
                  <a:pt x="44648" y="151805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59" y="187523"/>
                </a:lnTo>
                <a:lnTo>
                  <a:pt x="17859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0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49"/>
                </a:lnTo>
                <a:lnTo>
                  <a:pt x="0" y="294679"/>
                </a:lnTo>
                <a:lnTo>
                  <a:pt x="8930" y="294679"/>
                </a:lnTo>
                <a:lnTo>
                  <a:pt x="8930" y="303609"/>
                </a:lnTo>
                <a:lnTo>
                  <a:pt x="17859" y="303609"/>
                </a:lnTo>
                <a:lnTo>
                  <a:pt x="17859" y="312539"/>
                </a:lnTo>
                <a:lnTo>
                  <a:pt x="26789" y="312539"/>
                </a:lnTo>
                <a:lnTo>
                  <a:pt x="26789" y="312539"/>
                </a:lnTo>
                <a:lnTo>
                  <a:pt x="35719" y="321468"/>
                </a:lnTo>
                <a:lnTo>
                  <a:pt x="35719" y="321468"/>
                </a:lnTo>
                <a:lnTo>
                  <a:pt x="44648" y="321468"/>
                </a:lnTo>
                <a:lnTo>
                  <a:pt x="53578" y="330398"/>
                </a:lnTo>
                <a:lnTo>
                  <a:pt x="53578" y="330398"/>
                </a:lnTo>
                <a:lnTo>
                  <a:pt x="62508" y="330398"/>
                </a:lnTo>
                <a:lnTo>
                  <a:pt x="71437" y="321468"/>
                </a:lnTo>
                <a:lnTo>
                  <a:pt x="80367" y="321468"/>
                </a:lnTo>
                <a:lnTo>
                  <a:pt x="89297" y="321468"/>
                </a:lnTo>
                <a:lnTo>
                  <a:pt x="107156" y="312539"/>
                </a:lnTo>
                <a:lnTo>
                  <a:pt x="116086" y="312539"/>
                </a:lnTo>
                <a:lnTo>
                  <a:pt x="125016" y="312539"/>
                </a:lnTo>
                <a:lnTo>
                  <a:pt x="133945" y="312539"/>
                </a:lnTo>
                <a:lnTo>
                  <a:pt x="142875" y="303609"/>
                </a:lnTo>
                <a:lnTo>
                  <a:pt x="151805" y="303609"/>
                </a:lnTo>
                <a:lnTo>
                  <a:pt x="160734" y="294679"/>
                </a:lnTo>
                <a:lnTo>
                  <a:pt x="169664" y="285749"/>
                </a:lnTo>
                <a:lnTo>
                  <a:pt x="178594" y="276820"/>
                </a:lnTo>
                <a:lnTo>
                  <a:pt x="187523" y="267890"/>
                </a:lnTo>
                <a:lnTo>
                  <a:pt x="205383" y="258960"/>
                </a:lnTo>
                <a:lnTo>
                  <a:pt x="214312" y="258960"/>
                </a:lnTo>
                <a:lnTo>
                  <a:pt x="214312" y="250031"/>
                </a:lnTo>
                <a:lnTo>
                  <a:pt x="232172" y="241101"/>
                </a:lnTo>
                <a:lnTo>
                  <a:pt x="232172" y="232172"/>
                </a:lnTo>
                <a:lnTo>
                  <a:pt x="241102" y="223242"/>
                </a:lnTo>
                <a:lnTo>
                  <a:pt x="250031" y="214312"/>
                </a:lnTo>
                <a:lnTo>
                  <a:pt x="258961" y="205383"/>
                </a:lnTo>
                <a:lnTo>
                  <a:pt x="267891" y="196453"/>
                </a:lnTo>
                <a:lnTo>
                  <a:pt x="276820" y="187523"/>
                </a:lnTo>
                <a:lnTo>
                  <a:pt x="276820" y="178594"/>
                </a:lnTo>
                <a:lnTo>
                  <a:pt x="285750" y="178594"/>
                </a:lnTo>
                <a:lnTo>
                  <a:pt x="285750" y="169664"/>
                </a:lnTo>
                <a:lnTo>
                  <a:pt x="294680" y="169664"/>
                </a:lnTo>
                <a:lnTo>
                  <a:pt x="294680" y="160734"/>
                </a:lnTo>
                <a:lnTo>
                  <a:pt x="294680" y="151805"/>
                </a:lnTo>
                <a:lnTo>
                  <a:pt x="303609" y="151805"/>
                </a:lnTo>
                <a:lnTo>
                  <a:pt x="303609" y="142875"/>
                </a:lnTo>
                <a:lnTo>
                  <a:pt x="303609" y="133945"/>
                </a:lnTo>
                <a:lnTo>
                  <a:pt x="303609" y="125015"/>
                </a:lnTo>
                <a:lnTo>
                  <a:pt x="303609" y="116086"/>
                </a:lnTo>
                <a:lnTo>
                  <a:pt x="303609" y="116086"/>
                </a:lnTo>
                <a:lnTo>
                  <a:pt x="303609" y="107156"/>
                </a:lnTo>
                <a:lnTo>
                  <a:pt x="303609" y="98226"/>
                </a:lnTo>
                <a:lnTo>
                  <a:pt x="303609" y="98226"/>
                </a:lnTo>
                <a:lnTo>
                  <a:pt x="303609" y="89297"/>
                </a:lnTo>
                <a:lnTo>
                  <a:pt x="303609" y="80367"/>
                </a:lnTo>
                <a:lnTo>
                  <a:pt x="303609" y="80367"/>
                </a:lnTo>
                <a:lnTo>
                  <a:pt x="303609" y="71437"/>
                </a:lnTo>
                <a:lnTo>
                  <a:pt x="294680" y="71437"/>
                </a:lnTo>
                <a:lnTo>
                  <a:pt x="294680" y="62508"/>
                </a:lnTo>
                <a:lnTo>
                  <a:pt x="294680" y="62508"/>
                </a:lnTo>
                <a:lnTo>
                  <a:pt x="294680" y="53578"/>
                </a:lnTo>
                <a:lnTo>
                  <a:pt x="285750" y="53578"/>
                </a:lnTo>
                <a:lnTo>
                  <a:pt x="285750" y="44648"/>
                </a:lnTo>
                <a:lnTo>
                  <a:pt x="276820" y="44648"/>
                </a:lnTo>
                <a:lnTo>
                  <a:pt x="267891" y="44648"/>
                </a:lnTo>
                <a:lnTo>
                  <a:pt x="267891" y="35719"/>
                </a:lnTo>
                <a:lnTo>
                  <a:pt x="258961" y="35719"/>
                </a:lnTo>
                <a:lnTo>
                  <a:pt x="258961" y="26789"/>
                </a:lnTo>
                <a:lnTo>
                  <a:pt x="250031" y="26789"/>
                </a:lnTo>
                <a:lnTo>
                  <a:pt x="250031" y="17859"/>
                </a:lnTo>
                <a:lnTo>
                  <a:pt x="241102" y="1785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23242" y="893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ford-model-t-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066800"/>
            <a:ext cx="7467600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Model T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Influences </a:t>
            </a:r>
            <a:r>
              <a:rPr lang="en-US" sz="2400" dirty="0" smtClean="0"/>
              <a:t>how </a:t>
            </a:r>
            <a:r>
              <a:rPr lang="en-US" sz="2400" dirty="0" smtClean="0"/>
              <a:t>people </a:t>
            </a:r>
            <a:r>
              <a:rPr lang="en-US" sz="2400" dirty="0" smtClean="0"/>
              <a:t>spent money:</a:t>
            </a: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/>
              <a:t>Buying on the </a:t>
            </a:r>
            <a:r>
              <a:rPr lang="en-US" sz="2400" b="1" dirty="0">
                <a:solidFill>
                  <a:srgbClr val="FF0000"/>
                </a:solidFill>
              </a:rPr>
              <a:t>#11installment plan- </a:t>
            </a:r>
            <a:r>
              <a:rPr lang="en-US" sz="2400" dirty="0">
                <a:solidFill>
                  <a:srgbClr val="00B050"/>
                </a:solidFill>
              </a:rPr>
              <a:t>buying/paying for goods over </a:t>
            </a:r>
            <a:r>
              <a:rPr lang="en-US" sz="2400" dirty="0" smtClean="0">
                <a:solidFill>
                  <a:srgbClr val="00B050"/>
                </a:solidFill>
              </a:rPr>
              <a:t>time.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Electricity made life easier:  </a:t>
            </a:r>
            <a:r>
              <a:rPr lang="en-US" sz="2400" dirty="0" smtClean="0"/>
              <a:t>refrigerators, vacuums, and washing </a:t>
            </a:r>
            <a:r>
              <a:rPr lang="en-US" sz="2400" dirty="0" smtClean="0"/>
              <a:t>machines.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Advertising- made people feel that they </a:t>
            </a:r>
            <a:r>
              <a:rPr lang="en-US" sz="2400" dirty="0" smtClean="0">
                <a:solidFill>
                  <a:srgbClr val="00B050"/>
                </a:solidFill>
              </a:rPr>
              <a:t>needed items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en-US" sz="2200" dirty="0"/>
              <a:t>Rural Americans valued </a:t>
            </a:r>
            <a:r>
              <a:rPr lang="en-US" sz="2200" b="1" dirty="0">
                <a:solidFill>
                  <a:srgbClr val="FF0000"/>
                </a:solidFill>
              </a:rPr>
              <a:t>#17 traditionalism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B050"/>
                </a:solidFill>
              </a:rPr>
              <a:t>moral truth comes from God. They resisted change.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Farmers- did </a:t>
            </a:r>
            <a:r>
              <a:rPr lang="en-US" sz="2400" b="1" dirty="0" smtClean="0">
                <a:solidFill>
                  <a:srgbClr val="00B050"/>
                </a:solidFill>
              </a:rPr>
              <a:t>NOT enjoy the economic </a:t>
            </a:r>
            <a:r>
              <a:rPr lang="en-US" sz="2400" b="1" dirty="0" smtClean="0">
                <a:solidFill>
                  <a:srgbClr val="00B050"/>
                </a:solidFill>
              </a:rPr>
              <a:t>boom of </a:t>
            </a:r>
            <a:r>
              <a:rPr lang="en-US" sz="2400" b="1" dirty="0" smtClean="0">
                <a:solidFill>
                  <a:srgbClr val="00B05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1920s</a:t>
            </a:r>
            <a:r>
              <a:rPr lang="en-US" sz="2400" dirty="0" smtClean="0"/>
              <a:t>.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N</a:t>
            </a:r>
            <a:r>
              <a:rPr lang="en-US" sz="2200" b="1" dirty="0" smtClean="0">
                <a:solidFill>
                  <a:srgbClr val="00B050"/>
                </a:solidFill>
              </a:rPr>
              <a:t>ew </a:t>
            </a:r>
            <a:r>
              <a:rPr lang="en-US" sz="2200" b="1" dirty="0" smtClean="0">
                <a:solidFill>
                  <a:srgbClr val="00B050"/>
                </a:solidFill>
              </a:rPr>
              <a:t>innovations </a:t>
            </a:r>
            <a:r>
              <a:rPr lang="en-US" sz="2200" dirty="0" smtClean="0"/>
              <a:t>contributed </a:t>
            </a:r>
            <a:r>
              <a:rPr lang="en-US" sz="2200" dirty="0" smtClean="0"/>
              <a:t>to massive </a:t>
            </a:r>
            <a:r>
              <a:rPr lang="en-US" sz="2200" b="1" dirty="0" smtClean="0">
                <a:solidFill>
                  <a:srgbClr val="00B050"/>
                </a:solidFill>
              </a:rPr>
              <a:t>overproduction</a:t>
            </a:r>
            <a:r>
              <a:rPr lang="en-US" sz="2200" dirty="0" smtClean="0"/>
              <a:t> resulting  in decline </a:t>
            </a:r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00B050"/>
                </a:solidFill>
              </a:rPr>
              <a:t>crop prices</a:t>
            </a:r>
            <a:r>
              <a:rPr lang="en-US" sz="2200" dirty="0" smtClean="0"/>
              <a:t>.  </a:t>
            </a:r>
            <a:endParaRPr lang="en-US" sz="2200" dirty="0" smtClean="0"/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Farmers suffered </a:t>
            </a:r>
            <a:r>
              <a:rPr lang="en-US" sz="2200" dirty="0" smtClean="0"/>
              <a:t>economically </a:t>
            </a:r>
            <a:r>
              <a:rPr lang="en-US" sz="2200" dirty="0" smtClean="0"/>
              <a:t>when </a:t>
            </a:r>
            <a:r>
              <a:rPr lang="en-US" sz="2200" dirty="0" smtClean="0"/>
              <a:t>many Americans were flourishing</a:t>
            </a:r>
            <a:r>
              <a:rPr lang="en-US" sz="2200" dirty="0" smtClean="0"/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267891" y="2393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lister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162800" cy="5638800"/>
          </a:xfr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1920s Advertisements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“Roaring</a:t>
            </a:r>
            <a:r>
              <a:rPr lang="en-US" sz="2400" b="1" dirty="0">
                <a:solidFill>
                  <a:srgbClr val="00B050"/>
                </a:solidFill>
              </a:rPr>
              <a:t>” </a:t>
            </a:r>
            <a:r>
              <a:rPr lang="en-US" sz="2400" b="1" dirty="0" smtClean="0">
                <a:solidFill>
                  <a:srgbClr val="00B050"/>
                </a:solidFill>
              </a:rPr>
              <a:t>20s- </a:t>
            </a:r>
            <a:r>
              <a:rPr lang="en-US" sz="2400" dirty="0" smtClean="0"/>
              <a:t>The </a:t>
            </a:r>
            <a:r>
              <a:rPr lang="en-US" sz="2400" dirty="0"/>
              <a:t>1920s were a time of </a:t>
            </a:r>
            <a:r>
              <a:rPr lang="en-US" sz="2400" b="1" dirty="0">
                <a:solidFill>
                  <a:srgbClr val="00B050"/>
                </a:solidFill>
              </a:rPr>
              <a:t>massive economic growth. </a:t>
            </a:r>
            <a:r>
              <a:rPr lang="en-US" sz="2400" dirty="0"/>
              <a:t>Businesses and factories were very profitable earning this </a:t>
            </a:r>
            <a:r>
              <a:rPr lang="en-US" sz="2400" b="1" dirty="0">
                <a:solidFill>
                  <a:srgbClr val="00B050"/>
                </a:solidFill>
              </a:rPr>
              <a:t>nickname</a:t>
            </a:r>
            <a:r>
              <a:rPr lang="en-US" sz="2400" dirty="0"/>
              <a:t>. 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>
                <a:solidFill>
                  <a:prstClr val="black"/>
                </a:solidFill>
              </a:rPr>
              <a:t>Social Issue: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#12 Prohibition: </a:t>
            </a:r>
            <a:r>
              <a:rPr lang="en-US" sz="2200" b="1" dirty="0" smtClean="0">
                <a:solidFill>
                  <a:srgbClr val="00B050"/>
                </a:solidFill>
              </a:rPr>
              <a:t>The </a:t>
            </a:r>
            <a:r>
              <a:rPr lang="en-US" sz="2200" b="1" dirty="0" smtClean="0">
                <a:solidFill>
                  <a:srgbClr val="00B050"/>
                </a:solidFill>
              </a:rPr>
              <a:t>manufacturing, selling, and transporting of alcohol was legally prohibited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This was put into effect with the passage of the </a:t>
            </a:r>
            <a:r>
              <a:rPr lang="en-US" sz="2200" b="1" dirty="0" smtClean="0">
                <a:solidFill>
                  <a:srgbClr val="00B050"/>
                </a:solidFill>
              </a:rPr>
              <a:t>18</a:t>
            </a:r>
            <a:r>
              <a:rPr lang="en-US" sz="22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200" b="1" dirty="0" smtClean="0">
                <a:solidFill>
                  <a:srgbClr val="00B050"/>
                </a:solidFill>
              </a:rPr>
              <a:t> Amendment to </a:t>
            </a:r>
            <a:r>
              <a:rPr lang="en-US" sz="2200" dirty="0" smtClean="0"/>
              <a:t>the Constitution.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Resulted in the </a:t>
            </a:r>
            <a:r>
              <a:rPr lang="en-US" sz="2200" b="1" dirty="0" smtClean="0">
                <a:solidFill>
                  <a:srgbClr val="C00000"/>
                </a:solidFill>
              </a:rPr>
              <a:t>#13 rise </a:t>
            </a:r>
            <a:r>
              <a:rPr lang="en-US" sz="2200" b="1" dirty="0" smtClean="0">
                <a:solidFill>
                  <a:srgbClr val="C00000"/>
                </a:solidFill>
              </a:rPr>
              <a:t>of organized crime </a:t>
            </a:r>
            <a:r>
              <a:rPr lang="en-US" sz="2200" b="1" dirty="0" smtClean="0">
                <a:solidFill>
                  <a:srgbClr val="00B050"/>
                </a:solidFill>
              </a:rPr>
              <a:t>as people like Al Capone made millions in illegal alcohol sales</a:t>
            </a:r>
            <a:r>
              <a:rPr lang="en-US" sz="2200" b="1" dirty="0" smtClean="0"/>
              <a:t>.  </a:t>
            </a:r>
            <a:r>
              <a:rPr lang="en-US" sz="2200" dirty="0" smtClean="0"/>
              <a:t>Also led to </a:t>
            </a:r>
            <a:r>
              <a:rPr lang="en-US" sz="2200" b="1" dirty="0" smtClean="0">
                <a:solidFill>
                  <a:srgbClr val="00B050"/>
                </a:solidFill>
              </a:rPr>
              <a:t>bootleggers</a:t>
            </a:r>
            <a:r>
              <a:rPr lang="en-US" sz="2200" dirty="0" smtClean="0"/>
              <a:t> and the operation of </a:t>
            </a:r>
            <a:r>
              <a:rPr lang="en-US" sz="2200" b="1" dirty="0" smtClean="0">
                <a:solidFill>
                  <a:srgbClr val="C00000"/>
                </a:solidFill>
              </a:rPr>
              <a:t>#14speakeasies</a:t>
            </a:r>
            <a:r>
              <a:rPr lang="en-US" sz="2200" b="1" dirty="0" smtClean="0">
                <a:solidFill>
                  <a:srgbClr val="C00000"/>
                </a:solidFill>
              </a:rPr>
              <a:t>,</a:t>
            </a:r>
            <a:r>
              <a:rPr lang="en-US" sz="2200" b="1" dirty="0" smtClean="0">
                <a:solidFill>
                  <a:srgbClr val="00B050"/>
                </a:solidFill>
              </a:rPr>
              <a:t> illegal bars.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marL="859536"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		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WAYS OF LIFE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1920s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GANGSTER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CAPONE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ARMORED CAR</a:t>
            </a:r>
          </a:p>
        </p:txBody>
      </p:sp>
      <p:pic>
        <p:nvPicPr>
          <p:cNvPr id="34818" name="Content Placeholder 3" descr="al_capone_193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5" y="1444625"/>
            <a:ext cx="3647738" cy="3941763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43705"/>
            <a:ext cx="4041775" cy="314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akeasy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85800"/>
            <a:ext cx="4572000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SPEAKEASY PICS FROM THE 1920s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Speakeasy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peakeasy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86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Red Scar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077200" cy="5867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hibitio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4191000" cy="45259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PROHIBITION PICS FROM THE 1920S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Speakeasy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9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6400800"/>
          </a:xfrm>
        </p:spPr>
        <p:txBody>
          <a:bodyPr/>
          <a:lstStyle/>
          <a:p>
            <a:pPr lvl="2" eaLnBrk="1" hangingPunct="1"/>
            <a:r>
              <a:rPr lang="en-US" b="1" dirty="0" smtClean="0">
                <a:solidFill>
                  <a:srgbClr val="C00000"/>
                </a:solidFill>
              </a:rPr>
              <a:t>#12 </a:t>
            </a:r>
            <a:r>
              <a:rPr lang="en-US" dirty="0" smtClean="0"/>
              <a:t>The </a:t>
            </a: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  <a:r>
              <a:rPr lang="en-US" dirty="0" smtClean="0"/>
              <a:t>was </a:t>
            </a:r>
            <a:r>
              <a:rPr lang="en-US" b="1" dirty="0" smtClean="0">
                <a:solidFill>
                  <a:srgbClr val="00B050"/>
                </a:solidFill>
              </a:rPr>
              <a:t>repealed </a:t>
            </a:r>
            <a:r>
              <a:rPr lang="en-US" b="1" dirty="0" smtClean="0">
                <a:solidFill>
                  <a:srgbClr val="00B050"/>
                </a:solidFill>
              </a:rPr>
              <a:t>by the 21</a:t>
            </a:r>
            <a:r>
              <a:rPr lang="en-US" b="1" baseline="30000" dirty="0" smtClean="0">
                <a:solidFill>
                  <a:srgbClr val="00B050"/>
                </a:solidFill>
              </a:rPr>
              <a:t>st</a:t>
            </a:r>
            <a:r>
              <a:rPr lang="en-US" b="1" dirty="0" smtClean="0">
                <a:solidFill>
                  <a:srgbClr val="00B050"/>
                </a:solidFill>
              </a:rPr>
              <a:t> Amendment (1933) as Prohibition proved too hard to </a:t>
            </a:r>
            <a:r>
              <a:rPr lang="en-US" b="1" dirty="0" smtClean="0">
                <a:solidFill>
                  <a:srgbClr val="00B050"/>
                </a:solidFill>
              </a:rPr>
              <a:t>enforce</a:t>
            </a:r>
            <a:r>
              <a:rPr lang="en-US" dirty="0" smtClean="0"/>
              <a:t>.  </a:t>
            </a:r>
            <a:endParaRPr lang="en-US" sz="2400" dirty="0" smtClean="0"/>
          </a:p>
          <a:p>
            <a:pPr lvl="2" eaLnBrk="1" hangingPunct="1"/>
            <a:endParaRPr lang="en-US" sz="2000" b="1" dirty="0" smtClean="0">
              <a:solidFill>
                <a:srgbClr val="00B0F0"/>
              </a:solidFill>
            </a:endParaRPr>
          </a:p>
        </p:txBody>
      </p:sp>
      <p:pic>
        <p:nvPicPr>
          <p:cNvPr id="3" name="Picture 6" descr="C:\My Downloads\Liquor Prescription_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800" b="1" dirty="0" smtClean="0"/>
              <a:t>Social Issue: Science v. Religion</a:t>
            </a:r>
          </a:p>
          <a:p>
            <a:pPr lvl="1" eaLnBrk="1" hangingPunct="1"/>
            <a:r>
              <a:rPr lang="en-US" sz="2400" dirty="0" smtClean="0"/>
              <a:t>The 1920s also saw a rise in religious </a:t>
            </a:r>
            <a:r>
              <a:rPr lang="en-US" sz="2400" b="1" dirty="0" smtClean="0">
                <a:solidFill>
                  <a:srgbClr val="FF0000"/>
                </a:solidFill>
              </a:rPr>
              <a:t>#15 </a:t>
            </a:r>
            <a:r>
              <a:rPr lang="en-US" sz="2400" b="1" u="sng" dirty="0" smtClean="0">
                <a:solidFill>
                  <a:srgbClr val="FF0000"/>
                </a:solidFill>
              </a:rPr>
              <a:t>fundamentalism</a:t>
            </a:r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00B050"/>
                </a:solidFill>
              </a:rPr>
              <a:t>movement grounded in the literal interpretation of the Bible and general skepticism of scientific knowledge.</a:t>
            </a:r>
          </a:p>
          <a:p>
            <a:pPr lvl="2" eaLnBrk="1" hangingPunct="1"/>
            <a:r>
              <a:rPr lang="en-US" sz="2200" dirty="0" smtClean="0"/>
              <a:t>In 1925 </a:t>
            </a:r>
            <a:r>
              <a:rPr lang="en-US" sz="2200" b="1" dirty="0" smtClean="0">
                <a:solidFill>
                  <a:srgbClr val="00B050"/>
                </a:solidFill>
              </a:rPr>
              <a:t>Tennessee it was against the law to teach evolution in school </a:t>
            </a:r>
            <a:r>
              <a:rPr lang="en-US" sz="2200" dirty="0" smtClean="0"/>
              <a:t>as it opposed the Bible’s account of creation. (Other states outlawed it too.)</a:t>
            </a:r>
          </a:p>
          <a:p>
            <a:pPr lvl="2" eaLnBrk="1" hangingPunct="1"/>
            <a:r>
              <a:rPr lang="en-US" sz="2200" dirty="0" smtClean="0"/>
              <a:t>Biology teacher </a:t>
            </a:r>
            <a:r>
              <a:rPr lang="en-US" sz="2200" b="1" dirty="0" smtClean="0">
                <a:solidFill>
                  <a:srgbClr val="FF0000"/>
                </a:solidFill>
              </a:rPr>
              <a:t>#16 John Scopes, </a:t>
            </a:r>
            <a:r>
              <a:rPr lang="en-US" sz="2200" dirty="0" smtClean="0"/>
              <a:t>with the backing of the American Civil Liberties Union (ACLU), continued to </a:t>
            </a:r>
            <a:r>
              <a:rPr lang="en-US" sz="2200" b="1" dirty="0" smtClean="0">
                <a:solidFill>
                  <a:srgbClr val="00B050"/>
                </a:solidFill>
              </a:rPr>
              <a:t>teach the theory of evolution</a:t>
            </a:r>
            <a:r>
              <a:rPr lang="en-US" sz="2200" dirty="0" smtClean="0"/>
              <a:t>.  </a:t>
            </a:r>
            <a:r>
              <a:rPr lang="en-US" sz="2200" b="1" dirty="0" smtClean="0">
                <a:solidFill>
                  <a:srgbClr val="00B050"/>
                </a:solidFill>
              </a:rPr>
              <a:t>He was arrested, found guilty </a:t>
            </a:r>
            <a:r>
              <a:rPr lang="en-US" sz="2200" dirty="0" smtClean="0"/>
              <a:t>and fined $100. 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" name="Picture 4" descr="John Sco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709"/>
            <a:ext cx="1600200" cy="11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men's Work Cartoon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8124825" cy="57007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Analyze the following cartoon: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prstClr val="black"/>
                </a:solidFill>
              </a:rPr>
              <a:t>Social Issue: </a:t>
            </a:r>
            <a:r>
              <a:rPr lang="en-US" sz="2400" dirty="0" smtClean="0"/>
              <a:t>Growing sense </a:t>
            </a:r>
            <a:r>
              <a:rPr lang="en-US" sz="2400" dirty="0" smtClean="0"/>
              <a:t>of independence, a rejection of many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values, and a demand for the same freedoms of men.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One group that emerged as the radical women in 1920s society was the </a:t>
            </a:r>
            <a:r>
              <a:rPr lang="en-US" sz="2400" b="1" dirty="0" smtClean="0">
                <a:solidFill>
                  <a:srgbClr val="C00000"/>
                </a:solidFill>
              </a:rPr>
              <a:t>#19</a:t>
            </a:r>
            <a:r>
              <a:rPr lang="en-US" sz="2400" b="1" u="sng" dirty="0" smtClean="0">
                <a:solidFill>
                  <a:srgbClr val="C00000"/>
                </a:solidFill>
              </a:rPr>
              <a:t>flappers</a:t>
            </a:r>
            <a:r>
              <a:rPr lang="en-US" sz="2400" b="1" dirty="0" smtClean="0">
                <a:solidFill>
                  <a:srgbClr val="C00000"/>
                </a:solidFill>
              </a:rPr>
              <a:t>-  </a:t>
            </a:r>
            <a:r>
              <a:rPr lang="en-US" sz="2400" b="1" dirty="0" smtClean="0">
                <a:solidFill>
                  <a:srgbClr val="00B050"/>
                </a:solidFill>
              </a:rPr>
              <a:t>Modern young </a:t>
            </a:r>
            <a:r>
              <a:rPr lang="en-US" sz="2400" b="1" dirty="0" smtClean="0">
                <a:solidFill>
                  <a:srgbClr val="00B050"/>
                </a:solidFill>
              </a:rPr>
              <a:t>women that embraced the new fashions and urban </a:t>
            </a:r>
            <a:r>
              <a:rPr lang="en-US" sz="2400" b="1" dirty="0" smtClean="0">
                <a:solidFill>
                  <a:srgbClr val="00B050"/>
                </a:solidFill>
              </a:rPr>
              <a:t>attitudes.</a:t>
            </a:r>
          </a:p>
          <a:p>
            <a:pPr eaLnBrk="1" hangingPunct="1"/>
            <a:r>
              <a:rPr lang="en-US" sz="2400" dirty="0" smtClean="0"/>
              <a:t>Characteristics :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Wore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dresses </a:t>
            </a:r>
            <a:r>
              <a:rPr lang="en-US" sz="2400" b="1" dirty="0" smtClean="0">
                <a:solidFill>
                  <a:srgbClr val="00B050"/>
                </a:solidFill>
              </a:rPr>
              <a:t>above the knee</a:t>
            </a:r>
          </a:p>
          <a:p>
            <a:pPr lvl="1" eaLnBrk="1" hangingPunct="1"/>
            <a:r>
              <a:rPr lang="en-US" sz="2400" dirty="0" smtClean="0"/>
              <a:t>Cut their hair short and many dyed it jet black</a:t>
            </a:r>
          </a:p>
          <a:p>
            <a:pPr lvl="1" eaLnBrk="1" hangingPunct="1"/>
            <a:r>
              <a:rPr lang="en-US" sz="2400" dirty="0" smtClean="0"/>
              <a:t>Openly smoked, drank, and even discussed sex</a:t>
            </a:r>
          </a:p>
          <a:p>
            <a:pPr lvl="1" eaLnBrk="1" hangingPunct="1"/>
            <a:r>
              <a:rPr lang="en-US" sz="2400" dirty="0" smtClean="0"/>
              <a:t>Marriage was viewed as an equal </a:t>
            </a:r>
            <a:r>
              <a:rPr lang="en-US" sz="2400" dirty="0" smtClean="0"/>
              <a:t>partnership</a:t>
            </a:r>
          </a:p>
          <a:p>
            <a:pPr lvl="1" eaLnBrk="1" hangingPunct="1"/>
            <a:r>
              <a:rPr lang="en-US" sz="2400" dirty="0" smtClean="0"/>
              <a:t>Few in number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TWENTIES WOMAN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Women</a:t>
            </a:r>
            <a:r>
              <a:rPr lang="en-US" sz="2400" dirty="0" smtClean="0"/>
              <a:t> make </a:t>
            </a:r>
            <a:r>
              <a:rPr lang="en-US" sz="2400" b="1" dirty="0" smtClean="0">
                <a:solidFill>
                  <a:srgbClr val="00B050"/>
                </a:solidFill>
              </a:rPr>
              <a:t>strides in </a:t>
            </a:r>
            <a:r>
              <a:rPr lang="en-US" sz="2400" b="1" dirty="0" smtClean="0">
                <a:solidFill>
                  <a:srgbClr val="00B050"/>
                </a:solidFill>
              </a:rPr>
              <a:t>employment and education</a:t>
            </a:r>
            <a:r>
              <a:rPr lang="en-US" sz="2400" b="1" dirty="0" smtClean="0">
                <a:solidFill>
                  <a:srgbClr val="00B050"/>
                </a:solidFill>
              </a:rPr>
              <a:t>.  </a:t>
            </a:r>
            <a:r>
              <a:rPr lang="en-US" sz="2400" dirty="0" smtClean="0"/>
              <a:t>Conveniences, from </a:t>
            </a:r>
            <a:r>
              <a:rPr lang="en-US" sz="2400" b="1" dirty="0" smtClean="0">
                <a:solidFill>
                  <a:srgbClr val="00B050"/>
                </a:solidFill>
              </a:rPr>
              <a:t>birth-control to technology</a:t>
            </a:r>
            <a:r>
              <a:rPr lang="en-US" sz="2400" dirty="0" smtClean="0"/>
              <a:t>, </a:t>
            </a:r>
            <a:r>
              <a:rPr lang="en-US" sz="2400" dirty="0" smtClean="0"/>
              <a:t>continue </a:t>
            </a:r>
            <a:r>
              <a:rPr lang="en-US" sz="2400" dirty="0" smtClean="0"/>
              <a:t>to </a:t>
            </a:r>
            <a:r>
              <a:rPr lang="en-US" sz="2400" dirty="0" smtClean="0"/>
              <a:t>everyday </a:t>
            </a:r>
            <a:r>
              <a:rPr lang="en-US" sz="2400" dirty="0" smtClean="0"/>
              <a:t>life of </a:t>
            </a:r>
            <a:r>
              <a:rPr lang="en-US" sz="2400" dirty="0" smtClean="0"/>
              <a:t>women.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#18 Modernist </a:t>
            </a:r>
            <a:r>
              <a:rPr lang="en-US" sz="2400" dirty="0" smtClean="0"/>
              <a:t>felt </a:t>
            </a:r>
            <a:r>
              <a:rPr lang="en-US" sz="2400" dirty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traditional life was becoming outdated </a:t>
            </a:r>
            <a:r>
              <a:rPr lang="en-US" sz="2400" dirty="0"/>
              <a:t>in the new economic, social, and political environment of an emerging fully industrialized world.</a:t>
            </a:r>
            <a:endParaRPr lang="en-US" sz="2400" dirty="0" smtClean="0"/>
          </a:p>
        </p:txBody>
      </p:sp>
      <p:pic>
        <p:nvPicPr>
          <p:cNvPr id="4" name="Picture 3" descr="flapper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9" y="2895601"/>
            <a:ext cx="8193591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pper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5632450"/>
          </a:xfrm>
        </p:spPr>
      </p:pic>
      <p:pic>
        <p:nvPicPr>
          <p:cNvPr id="5" name="Picture 4" descr="flappers_du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84200"/>
            <a:ext cx="38735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prstClr val="black"/>
                </a:solidFill>
              </a:rPr>
              <a:t>Social </a:t>
            </a:r>
            <a:r>
              <a:rPr lang="en-US" sz="2400" b="1" dirty="0" smtClean="0">
                <a:solidFill>
                  <a:prstClr val="black"/>
                </a:solidFill>
              </a:rPr>
              <a:t>Issue:</a:t>
            </a: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School enrollment </a:t>
            </a:r>
            <a:r>
              <a:rPr lang="en-US" sz="2400" b="1" dirty="0" smtClean="0">
                <a:solidFill>
                  <a:srgbClr val="00B050"/>
                </a:solidFill>
              </a:rPr>
              <a:t>increased </a:t>
            </a:r>
            <a:r>
              <a:rPr lang="en-US" sz="2400" dirty="0" smtClean="0"/>
              <a:t>dramatically</a:t>
            </a:r>
          </a:p>
          <a:p>
            <a:pPr lvl="1" eaLnBrk="1" hangingPunct="1"/>
            <a:r>
              <a:rPr lang="en-US" sz="2400" dirty="0" smtClean="0"/>
              <a:t>News coverage expanded through </a:t>
            </a:r>
            <a:r>
              <a:rPr lang="en-US" sz="2400" b="1" dirty="0" smtClean="0">
                <a:solidFill>
                  <a:srgbClr val="00B050"/>
                </a:solidFill>
              </a:rPr>
              <a:t>radio</a:t>
            </a:r>
            <a:r>
              <a:rPr lang="en-US" sz="2400" dirty="0" smtClean="0"/>
              <a:t>, as well as </a:t>
            </a:r>
            <a:r>
              <a:rPr lang="en-US" sz="2400" b="1" dirty="0" smtClean="0">
                <a:solidFill>
                  <a:srgbClr val="00B050"/>
                </a:solidFill>
              </a:rPr>
              <a:t>newspaper and magazine </a:t>
            </a:r>
            <a:r>
              <a:rPr lang="en-US" sz="2400" b="1" dirty="0" smtClean="0">
                <a:solidFill>
                  <a:srgbClr val="00B050"/>
                </a:solidFill>
              </a:rPr>
              <a:t> more people reading! </a:t>
            </a:r>
            <a:r>
              <a:rPr lang="en-US" sz="2400" dirty="0" smtClean="0"/>
              <a:t>(Reader’s </a:t>
            </a:r>
            <a:r>
              <a:rPr lang="en-US" sz="2400" dirty="0" smtClean="0"/>
              <a:t>Digest (1921) and Time (1923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</a:rPr>
              <a:t>#20 Charles Lindbergh </a:t>
            </a:r>
            <a:r>
              <a:rPr lang="en-US" sz="2400" dirty="0" smtClean="0"/>
              <a:t>was </a:t>
            </a:r>
            <a:r>
              <a:rPr lang="en-US" sz="2400" dirty="0" smtClean="0"/>
              <a:t>the</a:t>
            </a:r>
            <a:r>
              <a:rPr lang="en-US" sz="2400" b="1" dirty="0" smtClean="0">
                <a:solidFill>
                  <a:srgbClr val="00B050"/>
                </a:solidFill>
              </a:rPr>
              <a:t> first to fly across the Atlantic</a:t>
            </a:r>
          </a:p>
          <a:p>
            <a:pPr lvl="1" eaLnBrk="1" hangingPunct="1"/>
            <a:r>
              <a:rPr lang="en-US" sz="2400" dirty="0" smtClean="0"/>
              <a:t>Some of our richest literary history comes from the 20s</a:t>
            </a:r>
          </a:p>
          <a:p>
            <a:pPr lvl="2" eaLnBrk="1" hangingPunct="1"/>
            <a:r>
              <a:rPr lang="en-US" dirty="0" smtClean="0"/>
              <a:t>Sinclair Lewis</a:t>
            </a:r>
          </a:p>
          <a:p>
            <a:pPr lvl="2" eaLnBrk="1" hangingPunct="1"/>
            <a:r>
              <a:rPr lang="en-US" dirty="0" smtClean="0"/>
              <a:t>F. Scott Fitzgerald</a:t>
            </a:r>
          </a:p>
          <a:p>
            <a:pPr lvl="2" eaLnBrk="1" hangingPunct="1"/>
            <a:r>
              <a:rPr lang="en-US" dirty="0" smtClean="0"/>
              <a:t>Ernest Hemingway</a:t>
            </a:r>
          </a:p>
          <a:p>
            <a:pPr eaLnBrk="1" hangingPunct="1"/>
            <a:r>
              <a:rPr lang="en-US" sz="2400" dirty="0" smtClean="0"/>
              <a:t>Much of the writing of authors like Lewis and Fitzgerald was critical of society.  People’s desire for material objects was one such thing.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DUCATION AND POPULAR CULTURE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#21 The </a:t>
            </a:r>
            <a:r>
              <a:rPr lang="en-US" sz="2400" b="1" dirty="0">
                <a:solidFill>
                  <a:srgbClr val="C00000"/>
                </a:solidFill>
              </a:rPr>
              <a:t>Lost </a:t>
            </a:r>
            <a:r>
              <a:rPr lang="en-US" sz="2400" b="1" dirty="0" smtClean="0">
                <a:solidFill>
                  <a:srgbClr val="C00000"/>
                </a:solidFill>
              </a:rPr>
              <a:t>Generation</a:t>
            </a:r>
            <a:r>
              <a:rPr lang="en-US" sz="2400" dirty="0" smtClean="0"/>
              <a:t>-S</a:t>
            </a:r>
            <a:r>
              <a:rPr lang="en-US" sz="2400" dirty="0" smtClean="0"/>
              <a:t>ome </a:t>
            </a:r>
            <a:r>
              <a:rPr lang="en-US" sz="2400" dirty="0" smtClean="0"/>
              <a:t>writers </a:t>
            </a:r>
            <a:r>
              <a:rPr lang="en-US" sz="2400" dirty="0" smtClean="0"/>
              <a:t>became sour </a:t>
            </a:r>
            <a:r>
              <a:rPr lang="en-US" sz="2400" dirty="0" smtClean="0"/>
              <a:t>with </a:t>
            </a:r>
            <a:r>
              <a:rPr lang="en-US" sz="2400" dirty="0" smtClean="0"/>
              <a:t>the materialism in American </a:t>
            </a:r>
            <a:r>
              <a:rPr lang="en-US" sz="2400" dirty="0" smtClean="0"/>
              <a:t>society, they </a:t>
            </a:r>
            <a:r>
              <a:rPr lang="en-US" sz="2400" dirty="0" smtClean="0"/>
              <a:t>moved </a:t>
            </a:r>
            <a:r>
              <a:rPr lang="en-US" sz="2400" dirty="0" smtClean="0"/>
              <a:t>to </a:t>
            </a:r>
            <a:r>
              <a:rPr lang="en-US" sz="2400" dirty="0" smtClean="0"/>
              <a:t>Paris.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    Sinclair Lewis			F. Scott Fitzgerald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			    Ernest Hemingway</a:t>
            </a:r>
            <a:endParaRPr lang="en-US" sz="2400" dirty="0"/>
          </a:p>
        </p:txBody>
      </p:sp>
      <p:pic>
        <p:nvPicPr>
          <p:cNvPr id="4" name="Picture 3" descr="sinclair lew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74756"/>
            <a:ext cx="2070100" cy="18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. scott fitzgera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4066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rnest Hemingw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962400"/>
            <a:ext cx="32686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#22Great Migration- </a:t>
            </a:r>
            <a:r>
              <a:rPr lang="en-US" sz="2400" b="1" dirty="0" smtClean="0">
                <a:solidFill>
                  <a:srgbClr val="00B050"/>
                </a:solidFill>
              </a:rPr>
              <a:t>5 million  </a:t>
            </a:r>
            <a:r>
              <a:rPr lang="en-US" sz="2400" b="1" dirty="0" smtClean="0">
                <a:solidFill>
                  <a:srgbClr val="00B050"/>
                </a:solidFill>
              </a:rPr>
              <a:t>African-Americans </a:t>
            </a:r>
            <a:r>
              <a:rPr lang="en-US" sz="2400" b="1" dirty="0" smtClean="0">
                <a:solidFill>
                  <a:srgbClr val="00B050"/>
                </a:solidFill>
              </a:rPr>
              <a:t>migrated to </a:t>
            </a:r>
            <a:r>
              <a:rPr lang="en-US" sz="2400" b="1" dirty="0" smtClean="0">
                <a:solidFill>
                  <a:srgbClr val="00B050"/>
                </a:solidFill>
              </a:rPr>
              <a:t>northern cities </a:t>
            </a:r>
            <a:r>
              <a:rPr lang="en-US" sz="2400" b="1" dirty="0" smtClean="0">
                <a:solidFill>
                  <a:srgbClr val="00B050"/>
                </a:solidFill>
              </a:rPr>
              <a:t>for j</a:t>
            </a:r>
            <a:r>
              <a:rPr lang="en-US" sz="2400" b="1" dirty="0" smtClean="0">
                <a:solidFill>
                  <a:srgbClr val="00B050"/>
                </a:solidFill>
              </a:rPr>
              <a:t>obs</a:t>
            </a:r>
            <a:r>
              <a:rPr lang="en-US" sz="2400" dirty="0" smtClean="0"/>
              <a:t>.  </a:t>
            </a:r>
            <a:r>
              <a:rPr lang="en-US" sz="2400" dirty="0" smtClean="0"/>
              <a:t>1920</a:t>
            </a:r>
            <a:r>
              <a:rPr lang="en-US" sz="2400" dirty="0" smtClean="0"/>
              <a:t>, 40% of the U.S. </a:t>
            </a:r>
            <a:r>
              <a:rPr lang="en-US" sz="2400" dirty="0" smtClean="0"/>
              <a:t>African-Americans lived </a:t>
            </a:r>
            <a:r>
              <a:rPr lang="en-US" sz="2400" dirty="0" smtClean="0"/>
              <a:t>in cities.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Many </a:t>
            </a:r>
            <a:r>
              <a:rPr lang="en-US" sz="2400" dirty="0" smtClean="0"/>
              <a:t>settled </a:t>
            </a:r>
            <a:r>
              <a:rPr lang="en-US" sz="2400" dirty="0"/>
              <a:t>in the New York City borough of </a:t>
            </a:r>
            <a:r>
              <a:rPr lang="en-US" sz="2400" dirty="0" smtClean="0"/>
              <a:t>Harlem, which had problems- </a:t>
            </a:r>
            <a:r>
              <a:rPr lang="en-US" sz="2400" dirty="0" smtClean="0"/>
              <a:t>overcrowding</a:t>
            </a:r>
            <a:r>
              <a:rPr lang="en-US" sz="2400" dirty="0"/>
              <a:t>, unemployment, and </a:t>
            </a:r>
            <a:r>
              <a:rPr lang="en-US" sz="2400" dirty="0" smtClean="0"/>
              <a:t>poverty.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Problems overshadowed </a:t>
            </a:r>
            <a:r>
              <a:rPr lang="en-US" sz="2400" dirty="0"/>
              <a:t>in the 1920s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#23 </a:t>
            </a:r>
            <a:r>
              <a:rPr lang="en-US" sz="2400" b="1" u="sng" dirty="0" smtClean="0">
                <a:solidFill>
                  <a:srgbClr val="C00000"/>
                </a:solidFill>
              </a:rPr>
              <a:t>Harlem </a:t>
            </a:r>
            <a:r>
              <a:rPr lang="en-US" sz="2400" b="1" u="sng" dirty="0">
                <a:solidFill>
                  <a:srgbClr val="C00000"/>
                </a:solidFill>
              </a:rPr>
              <a:t>Renaissance</a:t>
            </a:r>
            <a:r>
              <a:rPr lang="en-US" sz="2400" dirty="0">
                <a:solidFill>
                  <a:srgbClr val="C00000"/>
                </a:solidFill>
              </a:rPr>
              <a:t>- </a:t>
            </a:r>
            <a:r>
              <a:rPr lang="en-US" sz="2400" b="1" dirty="0">
                <a:solidFill>
                  <a:srgbClr val="00B050"/>
                </a:solidFill>
              </a:rPr>
              <a:t>literary and artistic movement celebrating </a:t>
            </a:r>
            <a:r>
              <a:rPr lang="en-US" sz="2400" b="1" dirty="0" smtClean="0">
                <a:solidFill>
                  <a:srgbClr val="00B050"/>
                </a:solidFill>
              </a:rPr>
              <a:t>African-American </a:t>
            </a:r>
            <a:r>
              <a:rPr lang="en-US" sz="2400" b="1" dirty="0">
                <a:solidFill>
                  <a:srgbClr val="00B050"/>
                </a:solidFill>
              </a:rPr>
              <a:t>culture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Harlem </a:t>
            </a:r>
            <a:r>
              <a:rPr lang="en-US" sz="2400" dirty="0"/>
              <a:t>Renaissance (</a:t>
            </a:r>
            <a:r>
              <a:rPr lang="en-US" sz="2400" b="1" dirty="0">
                <a:solidFill>
                  <a:srgbClr val="00B050"/>
                </a:solidFill>
              </a:rPr>
              <a:t>writers, poets, artists, musicians</a:t>
            </a:r>
            <a:r>
              <a:rPr lang="en-US" sz="2400" dirty="0"/>
              <a:t>, etc…) </a:t>
            </a:r>
            <a:r>
              <a:rPr lang="en-US" sz="2400" dirty="0" smtClean="0"/>
              <a:t>encouraged a </a:t>
            </a:r>
            <a:r>
              <a:rPr lang="en-US" sz="2400" dirty="0"/>
              <a:t>African-Americans to </a:t>
            </a:r>
            <a:r>
              <a:rPr lang="en-US" sz="2400" b="1" dirty="0">
                <a:solidFill>
                  <a:srgbClr val="00B050"/>
                </a:solidFill>
              </a:rPr>
              <a:t>celebrate </a:t>
            </a:r>
            <a:r>
              <a:rPr lang="en-US" sz="2400" b="1" dirty="0" smtClean="0">
                <a:solidFill>
                  <a:srgbClr val="00B050"/>
                </a:solidFill>
              </a:rPr>
              <a:t>their </a:t>
            </a:r>
            <a:r>
              <a:rPr lang="en-US" sz="2400" b="1" dirty="0">
                <a:solidFill>
                  <a:srgbClr val="00B050"/>
                </a:solidFill>
              </a:rPr>
              <a:t>culture</a:t>
            </a:r>
            <a:r>
              <a:rPr lang="en-US" sz="2400" dirty="0"/>
              <a:t>.</a:t>
            </a:r>
          </a:p>
          <a:p>
            <a:pPr marL="109537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One creative aspect that took off like wildfire throughout Harlem was </a:t>
            </a:r>
            <a:r>
              <a:rPr lang="en-US" sz="2400" b="1" dirty="0">
                <a:solidFill>
                  <a:srgbClr val="00B050"/>
                </a:solidFill>
              </a:rPr>
              <a:t>jazz music</a:t>
            </a:r>
            <a:r>
              <a:rPr lang="en-US" sz="2400" dirty="0"/>
              <a:t>.  Clubs in Harlem were some of the best in New York City to listen to jazz.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C00000"/>
                </a:solidFill>
              </a:rPr>
              <a:t>#23 THE </a:t>
            </a:r>
            <a:r>
              <a:rPr lang="en-US" i="1" dirty="0" smtClean="0">
                <a:solidFill>
                  <a:srgbClr val="C00000"/>
                </a:solidFill>
              </a:rPr>
              <a:t>HARLEM RENAISSANCE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382000" cy="6096000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biggest concern of most Americans following WWI was staying out of future world </a:t>
            </a:r>
            <a:r>
              <a:rPr lang="en-US" sz="2400" dirty="0" smtClean="0"/>
              <a:t>conflicts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This concept led to the rebirth of the following: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#1</a:t>
            </a:r>
            <a:r>
              <a:rPr lang="en-US" sz="2400" b="1" u="sng" dirty="0" smtClean="0">
                <a:solidFill>
                  <a:srgbClr val="FF0000"/>
                </a:solidFill>
              </a:rPr>
              <a:t> Isolationism</a:t>
            </a:r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00B050"/>
                </a:solidFill>
              </a:rPr>
              <a:t>pulling away from </a:t>
            </a:r>
            <a:r>
              <a:rPr lang="en-US" sz="2400" b="1" dirty="0" smtClean="0">
                <a:solidFill>
                  <a:srgbClr val="00B050"/>
                </a:solidFill>
              </a:rPr>
              <a:t>world </a:t>
            </a:r>
            <a:r>
              <a:rPr lang="en-US" sz="2400" b="1" dirty="0" smtClean="0">
                <a:solidFill>
                  <a:srgbClr val="00B050"/>
                </a:solidFill>
              </a:rPr>
              <a:t>affairs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u="sng" dirty="0" smtClean="0"/>
              <a:t>Nativism</a:t>
            </a:r>
            <a:r>
              <a:rPr lang="en-US" sz="2400" dirty="0" smtClean="0"/>
              <a:t>- </a:t>
            </a:r>
            <a:r>
              <a:rPr lang="en-US" sz="2400" b="1" dirty="0" smtClean="0"/>
              <a:t>prejudice against foreign-born </a:t>
            </a:r>
            <a:r>
              <a:rPr lang="en-US" sz="2400" b="1" dirty="0" smtClean="0"/>
              <a:t>people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People feared communism</a:t>
            </a:r>
            <a:r>
              <a:rPr lang="en-US" sz="2400" dirty="0" smtClean="0"/>
              <a:t> </a:t>
            </a:r>
            <a:r>
              <a:rPr lang="en-US" sz="2400" dirty="0" smtClean="0"/>
              <a:t> as their goal was to end private </a:t>
            </a:r>
            <a:r>
              <a:rPr lang="en-US" sz="2400" dirty="0" smtClean="0"/>
              <a:t>ownership of business and property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Anti-immigration activity: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Sacco and Vanzetti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#2 “Red Scare”- </a:t>
            </a:r>
            <a:r>
              <a:rPr lang="en-US" sz="2000" b="1" dirty="0" smtClean="0">
                <a:solidFill>
                  <a:srgbClr val="00B050"/>
                </a:solidFill>
              </a:rPr>
              <a:t>Fear of Communism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Ku Klux Klan- (KKK)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Emergency Quota Act (1921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WAYS OF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3" descr="HarlemRe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7013"/>
            <a:ext cx="4495800" cy="57642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 descr="harlemrenaissance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6019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44625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With the growth in population came a renewed discrimination from people in the North.  This will lead to the rise of the NAACP (National Association for the Advancement of Colored People</a:t>
            </a:r>
            <a:r>
              <a:rPr lang="en-US" sz="2400" dirty="0" smtClean="0"/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An influential figure of the time was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#24 Marcus </a:t>
            </a:r>
            <a:r>
              <a:rPr lang="en-US" sz="2400" b="1" dirty="0">
                <a:solidFill>
                  <a:srgbClr val="C00000"/>
                </a:solidFill>
              </a:rPr>
              <a:t>Garvey</a:t>
            </a:r>
            <a:r>
              <a:rPr lang="en-US" sz="2400" dirty="0"/>
              <a:t>.  He promoted African-American business and the idea of </a:t>
            </a:r>
            <a:r>
              <a:rPr lang="en-US" sz="2400" b="1" dirty="0">
                <a:solidFill>
                  <a:srgbClr val="00B050"/>
                </a:solidFill>
              </a:rPr>
              <a:t>returning to Africa </a:t>
            </a:r>
            <a:r>
              <a:rPr lang="en-US" sz="2400" dirty="0"/>
              <a:t>to create and build a powerful nation.  All this collapsed when he was </a:t>
            </a:r>
            <a:r>
              <a:rPr lang="en-US" sz="2400" b="1" dirty="0">
                <a:solidFill>
                  <a:srgbClr val="00B050"/>
                </a:solidFill>
              </a:rPr>
              <a:t>arrested and convicted of fraud</a:t>
            </a:r>
            <a:r>
              <a:rPr lang="en-US" sz="24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8742163" y="2000250"/>
            <a:ext cx="17861" cy="330399"/>
          </a:xfrm>
          <a:custGeom>
            <a:avLst/>
            <a:gdLst/>
            <a:ahLst/>
            <a:cxnLst/>
            <a:rect l="0" t="0" r="0" b="0"/>
            <a:pathLst>
              <a:path w="17861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67890"/>
                </a:lnTo>
                <a:lnTo>
                  <a:pt x="17860" y="276820"/>
                </a:lnTo>
                <a:lnTo>
                  <a:pt x="17860" y="28575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21469"/>
                </a:lnTo>
                <a:lnTo>
                  <a:pt x="17860" y="321469"/>
                </a:lnTo>
                <a:lnTo>
                  <a:pt x="17860" y="321469"/>
                </a:lnTo>
                <a:lnTo>
                  <a:pt x="17860" y="321469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17860" y="330398"/>
                </a:lnTo>
                <a:lnTo>
                  <a:pt x="17860" y="321469"/>
                </a:lnTo>
                <a:lnTo>
                  <a:pt x="17860" y="330398"/>
                </a:lnTo>
                <a:lnTo>
                  <a:pt x="17860" y="321469"/>
                </a:lnTo>
                <a:lnTo>
                  <a:pt x="17860" y="321469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0398"/>
                </a:lnTo>
                <a:lnTo>
                  <a:pt x="17860" y="321469"/>
                </a:lnTo>
                <a:lnTo>
                  <a:pt x="17860" y="321469"/>
                </a:lnTo>
                <a:lnTo>
                  <a:pt x="17860" y="321469"/>
                </a:lnTo>
                <a:lnTo>
                  <a:pt x="17860" y="321469"/>
                </a:lnTo>
                <a:lnTo>
                  <a:pt x="17860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72000" y="6679405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4464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MarcusGarvey192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7239000" cy="6019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Red Scar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5427663" cy="6183313"/>
          </a:xfr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“</a:t>
            </a:r>
            <a:r>
              <a:rPr lang="en-US" sz="3600" smtClean="0">
                <a:solidFill>
                  <a:srgbClr val="FF0000"/>
                </a:solidFill>
              </a:rPr>
              <a:t>RED SCARE</a:t>
            </a:r>
            <a:r>
              <a:rPr lang="en-US" sz="3600" smtClean="0"/>
              <a:t>” POLITICAL CARTOONS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01000" cy="6477000"/>
          </a:xfrm>
        </p:spPr>
        <p:txBody>
          <a:bodyPr rtlCol="0">
            <a:normAutofit/>
          </a:bodyPr>
          <a:lstStyle/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#3 </a:t>
            </a:r>
            <a:r>
              <a:rPr lang="en-US" sz="2400" dirty="0" smtClean="0"/>
              <a:t>Another major </a:t>
            </a:r>
            <a:r>
              <a:rPr lang="en-US" sz="2400" dirty="0" smtClean="0"/>
              <a:t>postwar issue in society was the </a:t>
            </a:r>
            <a:r>
              <a:rPr lang="en-US" sz="2400" b="1" dirty="0" smtClean="0">
                <a:solidFill>
                  <a:srgbClr val="00B050"/>
                </a:solidFill>
              </a:rPr>
              <a:t>growing conflict between labor and management</a:t>
            </a:r>
            <a:r>
              <a:rPr lang="en-US" sz="2400" dirty="0" smtClean="0">
                <a:solidFill>
                  <a:srgbClr val="00B050"/>
                </a:solidFill>
              </a:rPr>
              <a:t>. 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Strikes </a:t>
            </a:r>
            <a:r>
              <a:rPr lang="en-US" sz="2400" dirty="0" smtClean="0"/>
              <a:t>had been outlawed during the war </a:t>
            </a:r>
            <a:r>
              <a:rPr lang="en-US" sz="2400" dirty="0" smtClean="0"/>
              <a:t>because </a:t>
            </a:r>
            <a:r>
              <a:rPr lang="en-US" sz="2400" dirty="0" smtClean="0"/>
              <a:t>it was potentially damaging to the war effort. </a:t>
            </a:r>
            <a:endParaRPr lang="en-US" sz="2400" dirty="0" smtClean="0"/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Upon </a:t>
            </a:r>
            <a:r>
              <a:rPr lang="en-US" sz="2400" dirty="0" smtClean="0"/>
              <a:t>the war’s conclusion, however, pay was still the same as it had been while the cost of living </a:t>
            </a:r>
            <a:r>
              <a:rPr lang="en-US" sz="2400" dirty="0" smtClean="0"/>
              <a:t>had </a:t>
            </a:r>
            <a:r>
              <a:rPr lang="en-US" sz="2400" dirty="0" smtClean="0"/>
              <a:t>increased.  </a:t>
            </a:r>
            <a:endParaRPr lang="en-US" sz="2400" dirty="0" smtClean="0"/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Management </a:t>
            </a:r>
            <a:r>
              <a:rPr lang="en-US" sz="2400" dirty="0" smtClean="0"/>
              <a:t>did not want to give pay raises, which led to 3,000+ strikes in 1919.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Red Scar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077200" cy="5943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696200" cy="6172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Management </a:t>
            </a:r>
            <a:r>
              <a:rPr lang="en-US" sz="2400" dirty="0" smtClean="0"/>
              <a:t>used the </a:t>
            </a:r>
            <a:r>
              <a:rPr lang="en-US" sz="2400" b="1" dirty="0" smtClean="0">
                <a:solidFill>
                  <a:srgbClr val="FF0000"/>
                </a:solidFill>
              </a:rPr>
              <a:t>#2 “Red Scare” </a:t>
            </a:r>
            <a:r>
              <a:rPr lang="en-US" sz="2400" dirty="0" smtClean="0"/>
              <a:t>to their advantage during all these strikes.  </a:t>
            </a:r>
          </a:p>
          <a:p>
            <a:pPr lvl="1" eaLnBrk="1" hangingPunct="1"/>
            <a:r>
              <a:rPr lang="en-US" sz="2400" dirty="0" smtClean="0"/>
              <a:t>They began </a:t>
            </a:r>
            <a:r>
              <a:rPr lang="en-US" sz="2400" b="1" dirty="0" smtClean="0">
                <a:solidFill>
                  <a:srgbClr val="00B050"/>
                </a:solidFill>
              </a:rPr>
              <a:t>labeling </a:t>
            </a:r>
            <a:r>
              <a:rPr lang="en-US" sz="2400" b="1" dirty="0" smtClean="0">
                <a:solidFill>
                  <a:srgbClr val="00B050"/>
                </a:solidFill>
              </a:rPr>
              <a:t>striking workers as </a:t>
            </a:r>
            <a:r>
              <a:rPr lang="en-US" sz="2400" b="1" dirty="0" smtClean="0">
                <a:solidFill>
                  <a:srgbClr val="00B050"/>
                </a:solidFill>
              </a:rPr>
              <a:t>communists.</a:t>
            </a:r>
          </a:p>
          <a:p>
            <a:pPr lvl="1" eaLnBrk="1" hangingPunct="1"/>
            <a:r>
              <a:rPr lang="en-US" sz="2400" dirty="0" smtClean="0"/>
              <a:t>They </a:t>
            </a:r>
            <a:r>
              <a:rPr lang="en-US" sz="2400" dirty="0" smtClean="0"/>
              <a:t>claimed the striking workers </a:t>
            </a:r>
            <a:r>
              <a:rPr lang="en-US" sz="2400" dirty="0" smtClean="0"/>
              <a:t>were attempting to establish </a:t>
            </a:r>
            <a:r>
              <a:rPr lang="en-US" sz="2400" dirty="0" smtClean="0"/>
              <a:t>communism by striking.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1920s </a:t>
            </a:r>
            <a:r>
              <a:rPr lang="en-US" sz="2400" dirty="0" smtClean="0"/>
              <a:t>was a set back </a:t>
            </a:r>
            <a:r>
              <a:rPr lang="en-US" sz="2400" dirty="0" smtClean="0"/>
              <a:t>for </a:t>
            </a:r>
            <a:r>
              <a:rPr lang="en-US" sz="2400" dirty="0" smtClean="0"/>
              <a:t>labor movements and </a:t>
            </a:r>
            <a:r>
              <a:rPr lang="en-US" sz="2400" dirty="0" smtClean="0"/>
              <a:t>unions:</a:t>
            </a:r>
          </a:p>
          <a:p>
            <a:pPr lvl="1" eaLnBrk="1" hangingPunct="1"/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Unions became </a:t>
            </a:r>
            <a:r>
              <a:rPr lang="en-US" sz="2400" b="1" dirty="0" smtClean="0">
                <a:solidFill>
                  <a:srgbClr val="00B050"/>
                </a:solidFill>
              </a:rPr>
              <a:t>association </a:t>
            </a:r>
            <a:r>
              <a:rPr lang="en-US" sz="2400" b="1" dirty="0" smtClean="0">
                <a:solidFill>
                  <a:srgbClr val="00B050"/>
                </a:solidFill>
              </a:rPr>
              <a:t>with </a:t>
            </a:r>
            <a:r>
              <a:rPr lang="en-US" sz="2400" b="1" dirty="0" smtClean="0">
                <a:solidFill>
                  <a:srgbClr val="00B050"/>
                </a:solidFill>
              </a:rPr>
              <a:t>communism</a:t>
            </a:r>
            <a:r>
              <a:rPr lang="en-US" sz="2400" dirty="0" smtClean="0"/>
              <a:t>.  </a:t>
            </a:r>
          </a:p>
          <a:p>
            <a:pPr lvl="1" eaLnBrk="1" hangingPunct="1"/>
            <a:r>
              <a:rPr lang="en-US" sz="2400" dirty="0"/>
              <a:t>L</a:t>
            </a:r>
            <a:r>
              <a:rPr lang="en-US" sz="2400" dirty="0" smtClean="0"/>
              <a:t>arge </a:t>
            </a:r>
            <a:r>
              <a:rPr lang="en-US" sz="2400" dirty="0" smtClean="0"/>
              <a:t>immigrant work force </a:t>
            </a:r>
            <a:r>
              <a:rPr lang="en-US" sz="2400" dirty="0" smtClean="0"/>
              <a:t>was willing </a:t>
            </a:r>
            <a:r>
              <a:rPr lang="en-US" sz="2400" dirty="0" smtClean="0"/>
              <a:t>to work for less </a:t>
            </a:r>
            <a:r>
              <a:rPr lang="en-US" sz="2400" dirty="0" smtClean="0"/>
              <a:t>money.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Cleaning_the_Nes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8534400" cy="5943600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ANALYZE THE FOLLOWING CARTOON: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876800" cy="5791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Election of 1920: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#4 Ohio </a:t>
            </a:r>
            <a:r>
              <a:rPr lang="en-US" sz="2400" b="1" dirty="0" smtClean="0">
                <a:solidFill>
                  <a:srgbClr val="FF0000"/>
                </a:solidFill>
              </a:rPr>
              <a:t>Senator Warren G. Harding </a:t>
            </a:r>
            <a:r>
              <a:rPr lang="en-US" sz="2400" dirty="0" smtClean="0"/>
              <a:t>won </a:t>
            </a:r>
            <a:r>
              <a:rPr lang="en-US" sz="2400" dirty="0" smtClean="0"/>
              <a:t>promising simple times, 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return to </a:t>
            </a:r>
            <a:r>
              <a:rPr lang="en-US" sz="2400" b="1" dirty="0" smtClean="0">
                <a:solidFill>
                  <a:srgbClr val="00B050"/>
                </a:solidFill>
              </a:rPr>
              <a:t>normalcy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dirty="0" smtClean="0"/>
              <a:t>However his presidency </a:t>
            </a:r>
            <a:r>
              <a:rPr lang="en-US" sz="2400" dirty="0" smtClean="0"/>
              <a:t>was </a:t>
            </a:r>
            <a:r>
              <a:rPr lang="en-US" sz="2400" b="1" dirty="0" smtClean="0">
                <a:solidFill>
                  <a:srgbClr val="00B050"/>
                </a:solidFill>
              </a:rPr>
              <a:t>full of scandal </a:t>
            </a:r>
            <a:r>
              <a:rPr lang="en-US" sz="2400" b="1" dirty="0" smtClean="0">
                <a:solidFill>
                  <a:srgbClr val="00B050"/>
                </a:solidFill>
              </a:rPr>
              <a:t>and corruption.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#5 Ohio Gang: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Harding appointed friends to his Cabinet; they </a:t>
            </a:r>
            <a:r>
              <a:rPr lang="en-US" sz="2400" b="1" dirty="0" smtClean="0">
                <a:solidFill>
                  <a:srgbClr val="00B050"/>
                </a:solidFill>
              </a:rPr>
              <a:t>caused </a:t>
            </a:r>
            <a:r>
              <a:rPr lang="en-US" sz="2400" b="1" dirty="0" smtClean="0">
                <a:solidFill>
                  <a:srgbClr val="00B050"/>
                </a:solidFill>
              </a:rPr>
              <a:t>scandal</a:t>
            </a:r>
            <a:r>
              <a:rPr lang="en-US" sz="2400" dirty="0" smtClean="0"/>
              <a:t> and embarrassment.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***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smtClean="0">
                <a:solidFill>
                  <a:srgbClr val="00B050"/>
                </a:solidFill>
              </a:rPr>
              <a:t>cabinet</a:t>
            </a:r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en-US" sz="2400" b="1" dirty="0" smtClean="0">
                <a:solidFill>
                  <a:srgbClr val="00B050"/>
                </a:solidFill>
              </a:rPr>
              <a:t>president appoints department heads. </a:t>
            </a:r>
            <a:endParaRPr lang="en-US" sz="2400" b="1" u="sng" dirty="0" smtClean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HARDING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PRESIDENCY</a:t>
            </a:r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90499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296159A5AD341BB363B59B86E6C1A" ma:contentTypeVersion="2" ma:contentTypeDescription="Create a new document." ma:contentTypeScope="" ma:versionID="6987235d7974ac122abeb366be3eaf40">
  <xsd:schema xmlns:xsd="http://www.w3.org/2001/XMLSchema" xmlns:xs="http://www.w3.org/2001/XMLSchema" xmlns:p="http://schemas.microsoft.com/office/2006/metadata/properties" xmlns:ns2="d9f00b9c-e58d-4994-9860-7e1f037db5eb" targetNamespace="http://schemas.microsoft.com/office/2006/metadata/properties" ma:root="true" ma:fieldsID="f4200bbf4d314707c4814f929ab82481" ns2:_="">
    <xsd:import namespace="d9f00b9c-e58d-4994-9860-7e1f037db5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0b9c-e58d-4994-9860-7e1f037db5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7DBBFE-A61E-4EB9-A4E0-C6B32FB17D7A}"/>
</file>

<file path=customXml/itemProps2.xml><?xml version="1.0" encoding="utf-8"?>
<ds:datastoreItem xmlns:ds="http://schemas.openxmlformats.org/officeDocument/2006/customXml" ds:itemID="{3690C3C5-9E9C-4B71-BAB3-1FAACA660748}"/>
</file>

<file path=customXml/itemProps3.xml><?xml version="1.0" encoding="utf-8"?>
<ds:datastoreItem xmlns:ds="http://schemas.openxmlformats.org/officeDocument/2006/customXml" ds:itemID="{84737847-E045-4982-AE3A-D4B2D9BBB95C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24423</TotalTime>
  <Words>1393</Words>
  <Application>Microsoft Office PowerPoint</Application>
  <PresentationFormat>On-screen Show (4:3)</PresentationFormat>
  <Paragraphs>152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UNITED STATES HISTORY Unit 6  (CHAPTER 10)</vt:lpstr>
      <vt:lpstr>PowerPoint Presentation</vt:lpstr>
      <vt:lpstr>CHANGING WAYS OF LIFE</vt:lpstr>
      <vt:lpstr>“RED SCARE” POLITICAL CARTOONS</vt:lpstr>
      <vt:lpstr>PowerPoint Presentation</vt:lpstr>
      <vt:lpstr>PowerPoint Presentation</vt:lpstr>
      <vt:lpstr>PowerPoint Presentation</vt:lpstr>
      <vt:lpstr>ANALYZE THE FOLLOWING CARTOON:</vt:lpstr>
      <vt:lpstr>THE HARDING PRESIDENCY</vt:lpstr>
      <vt:lpstr>PowerPoint Presentation</vt:lpstr>
      <vt:lpstr>President Calvin Coolidge</vt:lpstr>
      <vt:lpstr>PRES. CALVIN COOLIDGE:      THE BUSINESS OF AMERICA</vt:lpstr>
      <vt:lpstr>PowerPoint Presentation</vt:lpstr>
      <vt:lpstr>Model T</vt:lpstr>
      <vt:lpstr>PowerPoint Presentation</vt:lpstr>
      <vt:lpstr>1920s Advertisements</vt:lpstr>
      <vt:lpstr>CHANGING WAYS OF LIFE</vt:lpstr>
      <vt:lpstr>1920s GANGSTER</vt:lpstr>
      <vt:lpstr>SPEAKEASY PICS FROM THE 1920s</vt:lpstr>
      <vt:lpstr>PROHIBITION PICS FROM THE 1920S</vt:lpstr>
      <vt:lpstr>PowerPoint Presentation</vt:lpstr>
      <vt:lpstr>PowerPoint Presentation</vt:lpstr>
      <vt:lpstr>Analyze the following cartoon:</vt:lpstr>
      <vt:lpstr>THE TWENTIES WOMAN</vt:lpstr>
      <vt:lpstr>PowerPoint Presentation</vt:lpstr>
      <vt:lpstr>PowerPoint Presentation</vt:lpstr>
      <vt:lpstr>EDUCATION AND POPULAR CULTURE</vt:lpstr>
      <vt:lpstr>PowerPoint Presentation</vt:lpstr>
      <vt:lpstr>#23 THE HARLEM RENAISSANCE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 CHAPTERS 12 &amp; 13</dc:title>
  <dc:creator>Owner</dc:creator>
  <cp:lastModifiedBy>McPhail, Amy</cp:lastModifiedBy>
  <cp:revision>85</cp:revision>
  <cp:lastPrinted>2014-12-10T17:59:29Z</cp:lastPrinted>
  <dcterms:created xsi:type="dcterms:W3CDTF">2009-10-29T01:40:18Z</dcterms:created>
  <dcterms:modified xsi:type="dcterms:W3CDTF">2015-11-18T14:52:30Z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0x010100DB2296159A5AD341BB363B59B86E6C1A</vt:lpwstr>
  </property>
</Properties>
</file>