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86" r:id="rId5"/>
    <p:sldId id="256" r:id="rId6"/>
    <p:sldId id="257" r:id="rId7"/>
    <p:sldId id="258" r:id="rId8"/>
    <p:sldId id="287" r:id="rId9"/>
    <p:sldId id="259" r:id="rId10"/>
    <p:sldId id="260" r:id="rId11"/>
    <p:sldId id="262" r:id="rId12"/>
    <p:sldId id="263" r:id="rId13"/>
    <p:sldId id="264" r:id="rId14"/>
    <p:sldId id="265" r:id="rId15"/>
    <p:sldId id="266" r:id="rId16"/>
    <p:sldId id="269" r:id="rId17"/>
    <p:sldId id="270" r:id="rId18"/>
    <p:sldId id="271" r:id="rId19"/>
    <p:sldId id="272" r:id="rId20"/>
    <p:sldId id="273" r:id="rId21"/>
    <p:sldId id="275" r:id="rId22"/>
    <p:sldId id="274" r:id="rId23"/>
    <p:sldId id="277" r:id="rId24"/>
    <p:sldId id="278"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7721AE-8DF1-4CF7-BF8A-9877261ACC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DDC8EDD-587A-41F1-B897-89018146E593}">
      <dgm:prSet phldrT="[Text]"/>
      <dgm:spPr/>
      <dgm:t>
        <a:bodyPr/>
        <a:lstStyle/>
        <a:p>
          <a:endParaRPr lang="en-US" dirty="0"/>
        </a:p>
      </dgm:t>
    </dgm:pt>
    <dgm:pt modelId="{D59B38D3-2F8B-4BF1-A5F1-93E534880E82}" type="parTrans" cxnId="{ACD04BA5-29A7-4D3F-ADD8-60C68A0A492A}">
      <dgm:prSet/>
      <dgm:spPr/>
      <dgm:t>
        <a:bodyPr/>
        <a:lstStyle/>
        <a:p>
          <a:endParaRPr lang="en-US"/>
        </a:p>
      </dgm:t>
    </dgm:pt>
    <dgm:pt modelId="{5DF62042-24DD-4321-8CB2-69601E76C6AD}" type="sibTrans" cxnId="{ACD04BA5-29A7-4D3F-ADD8-60C68A0A492A}">
      <dgm:prSet/>
      <dgm:spPr/>
      <dgm:t>
        <a:bodyPr/>
        <a:lstStyle/>
        <a:p>
          <a:endParaRPr lang="en-US"/>
        </a:p>
      </dgm:t>
    </dgm:pt>
    <dgm:pt modelId="{DCDD2168-AEDA-4747-BF44-C3DC8FF38469}">
      <dgm:prSet phldrT="[Text]"/>
      <dgm:spPr/>
      <dgm:t>
        <a:bodyPr/>
        <a:lstStyle/>
        <a:p>
          <a:r>
            <a:rPr lang="en-US" dirty="0"/>
            <a:t> </a:t>
          </a:r>
        </a:p>
      </dgm:t>
    </dgm:pt>
    <dgm:pt modelId="{4AB66AAA-C1ED-4EF2-B142-572861EF4EB6}" type="parTrans" cxnId="{02544BD0-9AD6-414E-B348-75CB3857D696}">
      <dgm:prSet/>
      <dgm:spPr/>
      <dgm:t>
        <a:bodyPr/>
        <a:lstStyle/>
        <a:p>
          <a:endParaRPr lang="en-US"/>
        </a:p>
      </dgm:t>
    </dgm:pt>
    <dgm:pt modelId="{08EBF8B7-3FE6-4E39-97A6-E998D25BC2D2}" type="sibTrans" cxnId="{02544BD0-9AD6-414E-B348-75CB3857D696}">
      <dgm:prSet/>
      <dgm:spPr/>
      <dgm:t>
        <a:bodyPr/>
        <a:lstStyle/>
        <a:p>
          <a:endParaRPr lang="en-US"/>
        </a:p>
      </dgm:t>
    </dgm:pt>
    <dgm:pt modelId="{9F6B4A08-7061-4152-AA7B-CB492C09A489}">
      <dgm:prSet phldrT="[Text]"/>
      <dgm:spPr/>
      <dgm:t>
        <a:bodyPr/>
        <a:lstStyle/>
        <a:p>
          <a:r>
            <a:rPr lang="en-US" dirty="0"/>
            <a:t> </a:t>
          </a:r>
        </a:p>
      </dgm:t>
    </dgm:pt>
    <dgm:pt modelId="{25B5DDFB-303B-4F88-8D1F-0032CD5524FC}" type="parTrans" cxnId="{272063A7-41E3-455F-8F1D-F9C7E0E60B6B}">
      <dgm:prSet/>
      <dgm:spPr/>
      <dgm:t>
        <a:bodyPr/>
        <a:lstStyle/>
        <a:p>
          <a:endParaRPr lang="en-US"/>
        </a:p>
      </dgm:t>
    </dgm:pt>
    <dgm:pt modelId="{8F80A2B6-DA85-46BF-B61B-2B6D34C27A30}" type="sibTrans" cxnId="{272063A7-41E3-455F-8F1D-F9C7E0E60B6B}">
      <dgm:prSet/>
      <dgm:spPr/>
      <dgm:t>
        <a:bodyPr/>
        <a:lstStyle/>
        <a:p>
          <a:endParaRPr lang="en-US"/>
        </a:p>
      </dgm:t>
    </dgm:pt>
    <dgm:pt modelId="{B85DC41F-E43B-4064-8F2F-AD8038B628CB}">
      <dgm:prSet phldrT="[Text]"/>
      <dgm:spPr/>
      <dgm:t>
        <a:bodyPr/>
        <a:lstStyle/>
        <a:p>
          <a:r>
            <a:rPr lang="en-US" dirty="0"/>
            <a:t> </a:t>
          </a:r>
        </a:p>
      </dgm:t>
    </dgm:pt>
    <dgm:pt modelId="{0C188F55-7EC7-4FBD-A04B-4CE6019A5DEF}" type="parTrans" cxnId="{3D71E78D-F3A3-4D01-A49B-E6D057C3096B}">
      <dgm:prSet/>
      <dgm:spPr/>
      <dgm:t>
        <a:bodyPr/>
        <a:lstStyle/>
        <a:p>
          <a:endParaRPr lang="en-US"/>
        </a:p>
      </dgm:t>
    </dgm:pt>
    <dgm:pt modelId="{9947864B-E0A7-49FD-BC4A-E753B01A8474}" type="sibTrans" cxnId="{3D71E78D-F3A3-4D01-A49B-E6D057C3096B}">
      <dgm:prSet/>
      <dgm:spPr/>
      <dgm:t>
        <a:bodyPr/>
        <a:lstStyle/>
        <a:p>
          <a:endParaRPr lang="en-US"/>
        </a:p>
      </dgm:t>
    </dgm:pt>
    <dgm:pt modelId="{C736CA5A-0CC3-4F1E-8D00-3520991B5EB4}">
      <dgm:prSet phldrT="[Text]"/>
      <dgm:spPr/>
      <dgm:t>
        <a:bodyPr/>
        <a:lstStyle/>
        <a:p>
          <a:r>
            <a:rPr lang="en-US" dirty="0"/>
            <a:t> </a:t>
          </a:r>
        </a:p>
      </dgm:t>
    </dgm:pt>
    <dgm:pt modelId="{2930AA27-554C-4CC3-A069-38FA217AD557}" type="parTrans" cxnId="{21782C78-9753-4F23-95FD-0426840E066E}">
      <dgm:prSet/>
      <dgm:spPr/>
      <dgm:t>
        <a:bodyPr/>
        <a:lstStyle/>
        <a:p>
          <a:endParaRPr lang="en-US"/>
        </a:p>
      </dgm:t>
    </dgm:pt>
    <dgm:pt modelId="{C214F0E8-08FA-4EC6-872B-DCE1545B9BC9}" type="sibTrans" cxnId="{21782C78-9753-4F23-95FD-0426840E066E}">
      <dgm:prSet/>
      <dgm:spPr/>
      <dgm:t>
        <a:bodyPr/>
        <a:lstStyle/>
        <a:p>
          <a:endParaRPr lang="en-US"/>
        </a:p>
      </dgm:t>
    </dgm:pt>
    <dgm:pt modelId="{CB6AE92C-F81B-4647-BB48-23481A0159BD}" type="pres">
      <dgm:prSet presAssocID="{D17721AE-8DF1-4CF7-BF8A-9877261ACC30}" presName="diagram" presStyleCnt="0">
        <dgm:presLayoutVars>
          <dgm:dir/>
          <dgm:resizeHandles val="exact"/>
        </dgm:presLayoutVars>
      </dgm:prSet>
      <dgm:spPr/>
    </dgm:pt>
    <dgm:pt modelId="{9FF9B02E-DBC7-4D5E-AE73-100135A384C7}" type="pres">
      <dgm:prSet presAssocID="{EDDC8EDD-587A-41F1-B897-89018146E593}" presName="node" presStyleLbl="node1" presStyleIdx="0" presStyleCnt="5">
        <dgm:presLayoutVars>
          <dgm:bulletEnabled val="1"/>
        </dgm:presLayoutVars>
      </dgm:prSet>
      <dgm:spPr/>
    </dgm:pt>
    <dgm:pt modelId="{4C1B2EDA-3E3E-47B4-B457-7559452738D5}" type="pres">
      <dgm:prSet presAssocID="{5DF62042-24DD-4321-8CB2-69601E76C6AD}" presName="sibTrans" presStyleCnt="0"/>
      <dgm:spPr/>
    </dgm:pt>
    <dgm:pt modelId="{B5C9D76F-0425-48A1-A9FE-F9AC3C022E73}" type="pres">
      <dgm:prSet presAssocID="{DCDD2168-AEDA-4747-BF44-C3DC8FF38469}" presName="node" presStyleLbl="node1" presStyleIdx="1" presStyleCnt="5">
        <dgm:presLayoutVars>
          <dgm:bulletEnabled val="1"/>
        </dgm:presLayoutVars>
      </dgm:prSet>
      <dgm:spPr/>
    </dgm:pt>
    <dgm:pt modelId="{8A894F86-4732-4CB6-9D8C-36E7BBD3A4AB}" type="pres">
      <dgm:prSet presAssocID="{08EBF8B7-3FE6-4E39-97A6-E998D25BC2D2}" presName="sibTrans" presStyleCnt="0"/>
      <dgm:spPr/>
    </dgm:pt>
    <dgm:pt modelId="{5218BF71-CD57-4252-9972-6C49F7BC655B}" type="pres">
      <dgm:prSet presAssocID="{9F6B4A08-7061-4152-AA7B-CB492C09A489}" presName="node" presStyleLbl="node1" presStyleIdx="2" presStyleCnt="5">
        <dgm:presLayoutVars>
          <dgm:bulletEnabled val="1"/>
        </dgm:presLayoutVars>
      </dgm:prSet>
      <dgm:spPr/>
    </dgm:pt>
    <dgm:pt modelId="{4BF32F36-C1F9-4474-95D6-3296C5383C75}" type="pres">
      <dgm:prSet presAssocID="{8F80A2B6-DA85-46BF-B61B-2B6D34C27A30}" presName="sibTrans" presStyleCnt="0"/>
      <dgm:spPr/>
    </dgm:pt>
    <dgm:pt modelId="{15051C98-A41F-4992-91A4-54683ABF644F}" type="pres">
      <dgm:prSet presAssocID="{B85DC41F-E43B-4064-8F2F-AD8038B628CB}" presName="node" presStyleLbl="node1" presStyleIdx="3" presStyleCnt="5">
        <dgm:presLayoutVars>
          <dgm:bulletEnabled val="1"/>
        </dgm:presLayoutVars>
      </dgm:prSet>
      <dgm:spPr/>
    </dgm:pt>
    <dgm:pt modelId="{FC4B9445-8199-4488-8315-C5EDFD0B3440}" type="pres">
      <dgm:prSet presAssocID="{9947864B-E0A7-49FD-BC4A-E753B01A8474}" presName="sibTrans" presStyleCnt="0"/>
      <dgm:spPr/>
    </dgm:pt>
    <dgm:pt modelId="{FA81838C-D141-470F-B46E-0F9F9A809422}" type="pres">
      <dgm:prSet presAssocID="{C736CA5A-0CC3-4F1E-8D00-3520991B5EB4}" presName="node" presStyleLbl="node1" presStyleIdx="4" presStyleCnt="5">
        <dgm:presLayoutVars>
          <dgm:bulletEnabled val="1"/>
        </dgm:presLayoutVars>
      </dgm:prSet>
      <dgm:spPr/>
    </dgm:pt>
  </dgm:ptLst>
  <dgm:cxnLst>
    <dgm:cxn modelId="{02544BD0-9AD6-414E-B348-75CB3857D696}" srcId="{D17721AE-8DF1-4CF7-BF8A-9877261ACC30}" destId="{DCDD2168-AEDA-4747-BF44-C3DC8FF38469}" srcOrd="1" destOrd="0" parTransId="{4AB66AAA-C1ED-4EF2-B142-572861EF4EB6}" sibTransId="{08EBF8B7-3FE6-4E39-97A6-E998D25BC2D2}"/>
    <dgm:cxn modelId="{272063A7-41E3-455F-8F1D-F9C7E0E60B6B}" srcId="{D17721AE-8DF1-4CF7-BF8A-9877261ACC30}" destId="{9F6B4A08-7061-4152-AA7B-CB492C09A489}" srcOrd="2" destOrd="0" parTransId="{25B5DDFB-303B-4F88-8D1F-0032CD5524FC}" sibTransId="{8F80A2B6-DA85-46BF-B61B-2B6D34C27A30}"/>
    <dgm:cxn modelId="{8049EECF-3541-4DE7-A009-599E63C5BAF6}" type="presOf" srcId="{9F6B4A08-7061-4152-AA7B-CB492C09A489}" destId="{5218BF71-CD57-4252-9972-6C49F7BC655B}" srcOrd="0" destOrd="0" presId="urn:microsoft.com/office/officeart/2005/8/layout/default"/>
    <dgm:cxn modelId="{D67E992F-E898-44A6-A2CA-20FD148898D5}" type="presOf" srcId="{B85DC41F-E43B-4064-8F2F-AD8038B628CB}" destId="{15051C98-A41F-4992-91A4-54683ABF644F}" srcOrd="0" destOrd="0" presId="urn:microsoft.com/office/officeart/2005/8/layout/default"/>
    <dgm:cxn modelId="{BD21FF30-D706-4323-95C5-196D0AC8518F}" type="presOf" srcId="{DCDD2168-AEDA-4747-BF44-C3DC8FF38469}" destId="{B5C9D76F-0425-48A1-A9FE-F9AC3C022E73}" srcOrd="0" destOrd="0" presId="urn:microsoft.com/office/officeart/2005/8/layout/default"/>
    <dgm:cxn modelId="{3D71E78D-F3A3-4D01-A49B-E6D057C3096B}" srcId="{D17721AE-8DF1-4CF7-BF8A-9877261ACC30}" destId="{B85DC41F-E43B-4064-8F2F-AD8038B628CB}" srcOrd="3" destOrd="0" parTransId="{0C188F55-7EC7-4FBD-A04B-4CE6019A5DEF}" sibTransId="{9947864B-E0A7-49FD-BC4A-E753B01A8474}"/>
    <dgm:cxn modelId="{6DCF64D1-69F1-4388-9410-FDD451A2791A}" type="presOf" srcId="{C736CA5A-0CC3-4F1E-8D00-3520991B5EB4}" destId="{FA81838C-D141-470F-B46E-0F9F9A809422}" srcOrd="0" destOrd="0" presId="urn:microsoft.com/office/officeart/2005/8/layout/default"/>
    <dgm:cxn modelId="{AB0861A1-8113-4CE1-B4EA-933749DAC895}" type="presOf" srcId="{EDDC8EDD-587A-41F1-B897-89018146E593}" destId="{9FF9B02E-DBC7-4D5E-AE73-100135A384C7}" srcOrd="0" destOrd="0" presId="urn:microsoft.com/office/officeart/2005/8/layout/default"/>
    <dgm:cxn modelId="{ACD04BA5-29A7-4D3F-ADD8-60C68A0A492A}" srcId="{D17721AE-8DF1-4CF7-BF8A-9877261ACC30}" destId="{EDDC8EDD-587A-41F1-B897-89018146E593}" srcOrd="0" destOrd="0" parTransId="{D59B38D3-2F8B-4BF1-A5F1-93E534880E82}" sibTransId="{5DF62042-24DD-4321-8CB2-69601E76C6AD}"/>
    <dgm:cxn modelId="{A81E25F3-14B0-4F43-8901-B5A56EDD0B3D}" type="presOf" srcId="{D17721AE-8DF1-4CF7-BF8A-9877261ACC30}" destId="{CB6AE92C-F81B-4647-BB48-23481A0159BD}" srcOrd="0" destOrd="0" presId="urn:microsoft.com/office/officeart/2005/8/layout/default"/>
    <dgm:cxn modelId="{21782C78-9753-4F23-95FD-0426840E066E}" srcId="{D17721AE-8DF1-4CF7-BF8A-9877261ACC30}" destId="{C736CA5A-0CC3-4F1E-8D00-3520991B5EB4}" srcOrd="4" destOrd="0" parTransId="{2930AA27-554C-4CC3-A069-38FA217AD557}" sibTransId="{C214F0E8-08FA-4EC6-872B-DCE1545B9BC9}"/>
    <dgm:cxn modelId="{E2BE84F6-2ED0-4202-91BA-1A556A5C1146}" type="presParOf" srcId="{CB6AE92C-F81B-4647-BB48-23481A0159BD}" destId="{9FF9B02E-DBC7-4D5E-AE73-100135A384C7}" srcOrd="0" destOrd="0" presId="urn:microsoft.com/office/officeart/2005/8/layout/default"/>
    <dgm:cxn modelId="{43880206-C5C2-465F-A92C-8166A0763CF4}" type="presParOf" srcId="{CB6AE92C-F81B-4647-BB48-23481A0159BD}" destId="{4C1B2EDA-3E3E-47B4-B457-7559452738D5}" srcOrd="1" destOrd="0" presId="urn:microsoft.com/office/officeart/2005/8/layout/default"/>
    <dgm:cxn modelId="{1011E6AB-C22C-46F8-A8DD-1007F572B7F2}" type="presParOf" srcId="{CB6AE92C-F81B-4647-BB48-23481A0159BD}" destId="{B5C9D76F-0425-48A1-A9FE-F9AC3C022E73}" srcOrd="2" destOrd="0" presId="urn:microsoft.com/office/officeart/2005/8/layout/default"/>
    <dgm:cxn modelId="{094F240A-E9BD-4FF5-A77D-5184FE41A059}" type="presParOf" srcId="{CB6AE92C-F81B-4647-BB48-23481A0159BD}" destId="{8A894F86-4732-4CB6-9D8C-36E7BBD3A4AB}" srcOrd="3" destOrd="0" presId="urn:microsoft.com/office/officeart/2005/8/layout/default"/>
    <dgm:cxn modelId="{F41BE559-6227-4892-8F4F-432D4E9649BA}" type="presParOf" srcId="{CB6AE92C-F81B-4647-BB48-23481A0159BD}" destId="{5218BF71-CD57-4252-9972-6C49F7BC655B}" srcOrd="4" destOrd="0" presId="urn:microsoft.com/office/officeart/2005/8/layout/default"/>
    <dgm:cxn modelId="{3235767F-A396-4750-ABC1-E0FE0F472BBF}" type="presParOf" srcId="{CB6AE92C-F81B-4647-BB48-23481A0159BD}" destId="{4BF32F36-C1F9-4474-95D6-3296C5383C75}" srcOrd="5" destOrd="0" presId="urn:microsoft.com/office/officeart/2005/8/layout/default"/>
    <dgm:cxn modelId="{040002BC-046F-44F4-8AF5-0330EFC44393}" type="presParOf" srcId="{CB6AE92C-F81B-4647-BB48-23481A0159BD}" destId="{15051C98-A41F-4992-91A4-54683ABF644F}" srcOrd="6" destOrd="0" presId="urn:microsoft.com/office/officeart/2005/8/layout/default"/>
    <dgm:cxn modelId="{FFFCD51F-F913-4C14-AB98-708A95D9AEBE}" type="presParOf" srcId="{CB6AE92C-F81B-4647-BB48-23481A0159BD}" destId="{FC4B9445-8199-4488-8315-C5EDFD0B3440}" srcOrd="7" destOrd="0" presId="urn:microsoft.com/office/officeart/2005/8/layout/default"/>
    <dgm:cxn modelId="{E4AE3D9B-4F17-4CDF-B149-E55501B43B2C}" type="presParOf" srcId="{CB6AE92C-F81B-4647-BB48-23481A0159BD}" destId="{FA81838C-D141-470F-B46E-0F9F9A80942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DFEBE-1C30-482D-943D-53071D172FD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0BD15138-F2D4-42B2-88BA-B7751F969ECF}">
      <dgm:prSet phldrT="[Text]"/>
      <dgm:spPr/>
      <dgm:t>
        <a:bodyPr/>
        <a:lstStyle/>
        <a:p>
          <a:r>
            <a:rPr lang="en-US" dirty="0"/>
            <a:t>Benefits</a:t>
          </a:r>
          <a:r>
            <a:rPr lang="en-US"/>
            <a:t>/ Positives</a:t>
          </a:r>
          <a:endParaRPr lang="en-US" dirty="0"/>
        </a:p>
      </dgm:t>
    </dgm:pt>
    <dgm:pt modelId="{78EBF0E5-6DC2-4910-B06B-2E42F916EC87}" type="parTrans" cxnId="{74E2257E-8EE6-4A47-BE6E-C7A012E2AA9E}">
      <dgm:prSet/>
      <dgm:spPr/>
      <dgm:t>
        <a:bodyPr/>
        <a:lstStyle/>
        <a:p>
          <a:endParaRPr lang="en-US"/>
        </a:p>
      </dgm:t>
    </dgm:pt>
    <dgm:pt modelId="{C3E3D5AE-5250-42F9-90CE-36A96C74A2A6}" type="sibTrans" cxnId="{74E2257E-8EE6-4A47-BE6E-C7A012E2AA9E}">
      <dgm:prSet/>
      <dgm:spPr/>
      <dgm:t>
        <a:bodyPr/>
        <a:lstStyle/>
        <a:p>
          <a:endParaRPr lang="en-US"/>
        </a:p>
      </dgm:t>
    </dgm:pt>
    <dgm:pt modelId="{5D4E10E5-97E2-4CD2-9859-B8CF599FADE8}">
      <dgm:prSet phldrT="[Text]"/>
      <dgm:spPr/>
      <dgm:t>
        <a:bodyPr/>
        <a:lstStyle/>
        <a:p>
          <a:r>
            <a:rPr lang="en-US" dirty="0"/>
            <a:t> </a:t>
          </a:r>
        </a:p>
      </dgm:t>
    </dgm:pt>
    <dgm:pt modelId="{0C90EF1E-63C5-4247-9108-A12B858FCDFF}" type="parTrans" cxnId="{5D87EF98-0D16-481E-986C-4365B93B6A48}">
      <dgm:prSet/>
      <dgm:spPr/>
      <dgm:t>
        <a:bodyPr/>
        <a:lstStyle/>
        <a:p>
          <a:endParaRPr lang="en-US"/>
        </a:p>
      </dgm:t>
    </dgm:pt>
    <dgm:pt modelId="{B4156F73-506F-483C-BFB7-C95C9A79E314}" type="sibTrans" cxnId="{5D87EF98-0D16-481E-986C-4365B93B6A48}">
      <dgm:prSet/>
      <dgm:spPr/>
      <dgm:t>
        <a:bodyPr/>
        <a:lstStyle/>
        <a:p>
          <a:endParaRPr lang="en-US"/>
        </a:p>
      </dgm:t>
    </dgm:pt>
    <dgm:pt modelId="{DFD64E39-8619-4769-875F-47B6E58F2895}">
      <dgm:prSet phldrT="[Text]"/>
      <dgm:spPr/>
      <dgm:t>
        <a:bodyPr/>
        <a:lstStyle/>
        <a:p>
          <a:r>
            <a:rPr lang="en-US" dirty="0"/>
            <a:t> </a:t>
          </a:r>
        </a:p>
      </dgm:t>
    </dgm:pt>
    <dgm:pt modelId="{9EB81574-3067-4B70-BC12-CD371995E0F5}" type="parTrans" cxnId="{5943B3A2-4A08-417D-8BC5-DFA442B271B6}">
      <dgm:prSet/>
      <dgm:spPr/>
      <dgm:t>
        <a:bodyPr/>
        <a:lstStyle/>
        <a:p>
          <a:endParaRPr lang="en-US"/>
        </a:p>
      </dgm:t>
    </dgm:pt>
    <dgm:pt modelId="{DB753BBB-CB3B-461E-B5C0-6B43EF92B63F}" type="sibTrans" cxnId="{5943B3A2-4A08-417D-8BC5-DFA442B271B6}">
      <dgm:prSet/>
      <dgm:spPr/>
      <dgm:t>
        <a:bodyPr/>
        <a:lstStyle/>
        <a:p>
          <a:endParaRPr lang="en-US"/>
        </a:p>
      </dgm:t>
    </dgm:pt>
    <dgm:pt modelId="{22E109E5-EA93-4027-B9C9-41E7D1B5310B}">
      <dgm:prSet phldrT="[Text]"/>
      <dgm:spPr/>
      <dgm:t>
        <a:bodyPr/>
        <a:lstStyle/>
        <a:p>
          <a:r>
            <a:rPr lang="en-US" dirty="0"/>
            <a:t>Negatives</a:t>
          </a:r>
        </a:p>
      </dgm:t>
    </dgm:pt>
    <dgm:pt modelId="{996A07E6-1126-4BF0-9BE7-5E6CA235AEF8}" type="parTrans" cxnId="{8E08FC12-EBFF-4C2E-A307-9CF888DEAFB4}">
      <dgm:prSet/>
      <dgm:spPr/>
      <dgm:t>
        <a:bodyPr/>
        <a:lstStyle/>
        <a:p>
          <a:endParaRPr lang="en-US"/>
        </a:p>
      </dgm:t>
    </dgm:pt>
    <dgm:pt modelId="{26128377-E039-4F3D-A8AF-866ABF11D82E}" type="sibTrans" cxnId="{8E08FC12-EBFF-4C2E-A307-9CF888DEAFB4}">
      <dgm:prSet/>
      <dgm:spPr/>
      <dgm:t>
        <a:bodyPr/>
        <a:lstStyle/>
        <a:p>
          <a:endParaRPr lang="en-US"/>
        </a:p>
      </dgm:t>
    </dgm:pt>
    <dgm:pt modelId="{490FD2A9-DD3B-49BF-9CDF-6C57690D8094}">
      <dgm:prSet phldrT="[Text]"/>
      <dgm:spPr/>
      <dgm:t>
        <a:bodyPr/>
        <a:lstStyle/>
        <a:p>
          <a:r>
            <a:rPr lang="en-US" dirty="0"/>
            <a:t> </a:t>
          </a:r>
        </a:p>
      </dgm:t>
    </dgm:pt>
    <dgm:pt modelId="{31BD205D-900B-4CC4-B4C3-AD3C0EAECD83}" type="parTrans" cxnId="{8E768F42-E30C-48C4-9AFC-AA8072CDFD0C}">
      <dgm:prSet/>
      <dgm:spPr/>
      <dgm:t>
        <a:bodyPr/>
        <a:lstStyle/>
        <a:p>
          <a:endParaRPr lang="en-US"/>
        </a:p>
      </dgm:t>
    </dgm:pt>
    <dgm:pt modelId="{4F41CD2E-7311-4056-9A15-F7B2C18C7FC1}" type="sibTrans" cxnId="{8E768F42-E30C-48C4-9AFC-AA8072CDFD0C}">
      <dgm:prSet/>
      <dgm:spPr/>
      <dgm:t>
        <a:bodyPr/>
        <a:lstStyle/>
        <a:p>
          <a:endParaRPr lang="en-US"/>
        </a:p>
      </dgm:t>
    </dgm:pt>
    <dgm:pt modelId="{85FBF70C-3757-4F83-BCF7-A11ACC601346}">
      <dgm:prSet phldrT="[Text]"/>
      <dgm:spPr/>
      <dgm:t>
        <a:bodyPr/>
        <a:lstStyle/>
        <a:p>
          <a:r>
            <a:rPr lang="en-US" dirty="0"/>
            <a:t> </a:t>
          </a:r>
        </a:p>
      </dgm:t>
    </dgm:pt>
    <dgm:pt modelId="{0940C012-4F3C-41AA-B031-2A4F838ABA9F}" type="parTrans" cxnId="{1AF5269E-5DB3-4214-A265-22E83440C9AC}">
      <dgm:prSet/>
      <dgm:spPr/>
      <dgm:t>
        <a:bodyPr/>
        <a:lstStyle/>
        <a:p>
          <a:endParaRPr lang="en-US"/>
        </a:p>
      </dgm:t>
    </dgm:pt>
    <dgm:pt modelId="{63AE1DBD-D9D4-47D5-B270-E326A5DDC6EE}" type="sibTrans" cxnId="{1AF5269E-5DB3-4214-A265-22E83440C9AC}">
      <dgm:prSet/>
      <dgm:spPr/>
      <dgm:t>
        <a:bodyPr/>
        <a:lstStyle/>
        <a:p>
          <a:endParaRPr lang="en-US"/>
        </a:p>
      </dgm:t>
    </dgm:pt>
    <dgm:pt modelId="{0C66B38B-8FD4-483E-97C9-2187AE12CFFE}" type="pres">
      <dgm:prSet presAssocID="{031DFEBE-1C30-482D-943D-53071D172FDE}" presName="diagram" presStyleCnt="0">
        <dgm:presLayoutVars>
          <dgm:chPref val="1"/>
          <dgm:dir/>
          <dgm:animOne val="branch"/>
          <dgm:animLvl val="lvl"/>
          <dgm:resizeHandles/>
        </dgm:presLayoutVars>
      </dgm:prSet>
      <dgm:spPr/>
    </dgm:pt>
    <dgm:pt modelId="{819F8F5D-0E26-44F0-98EB-2ADB806AC0DB}" type="pres">
      <dgm:prSet presAssocID="{0BD15138-F2D4-42B2-88BA-B7751F969ECF}" presName="root" presStyleCnt="0"/>
      <dgm:spPr/>
    </dgm:pt>
    <dgm:pt modelId="{28F57601-D3B8-4036-BD25-9C1A7B066763}" type="pres">
      <dgm:prSet presAssocID="{0BD15138-F2D4-42B2-88BA-B7751F969ECF}" presName="rootComposite" presStyleCnt="0"/>
      <dgm:spPr/>
    </dgm:pt>
    <dgm:pt modelId="{1393A843-E2CC-4FD5-8E6F-CB8A2BC6C172}" type="pres">
      <dgm:prSet presAssocID="{0BD15138-F2D4-42B2-88BA-B7751F969ECF}" presName="rootText" presStyleLbl="node1" presStyleIdx="0" presStyleCnt="2"/>
      <dgm:spPr/>
    </dgm:pt>
    <dgm:pt modelId="{10427ABF-2B31-4494-BEF7-1C7A0F9E85F8}" type="pres">
      <dgm:prSet presAssocID="{0BD15138-F2D4-42B2-88BA-B7751F969ECF}" presName="rootConnector" presStyleLbl="node1" presStyleIdx="0" presStyleCnt="2"/>
      <dgm:spPr/>
    </dgm:pt>
    <dgm:pt modelId="{65E202C9-8D0C-40EC-9077-768300E1FD9E}" type="pres">
      <dgm:prSet presAssocID="{0BD15138-F2D4-42B2-88BA-B7751F969ECF}" presName="childShape" presStyleCnt="0"/>
      <dgm:spPr/>
    </dgm:pt>
    <dgm:pt modelId="{85616E4D-E57A-4F6C-AE8B-C1ACD0E5383B}" type="pres">
      <dgm:prSet presAssocID="{0C90EF1E-63C5-4247-9108-A12B858FCDFF}" presName="Name13" presStyleLbl="parChTrans1D2" presStyleIdx="0" presStyleCnt="4"/>
      <dgm:spPr/>
    </dgm:pt>
    <dgm:pt modelId="{23ACCF64-3E20-4BC9-A233-692AA339AE8D}" type="pres">
      <dgm:prSet presAssocID="{5D4E10E5-97E2-4CD2-9859-B8CF599FADE8}" presName="childText" presStyleLbl="bgAcc1" presStyleIdx="0" presStyleCnt="4">
        <dgm:presLayoutVars>
          <dgm:bulletEnabled val="1"/>
        </dgm:presLayoutVars>
      </dgm:prSet>
      <dgm:spPr/>
    </dgm:pt>
    <dgm:pt modelId="{672BF9F6-4E32-4222-804C-BECC472A3E10}" type="pres">
      <dgm:prSet presAssocID="{9EB81574-3067-4B70-BC12-CD371995E0F5}" presName="Name13" presStyleLbl="parChTrans1D2" presStyleIdx="1" presStyleCnt="4"/>
      <dgm:spPr/>
    </dgm:pt>
    <dgm:pt modelId="{F0D6C715-8007-44FE-8387-4C749E0DC913}" type="pres">
      <dgm:prSet presAssocID="{DFD64E39-8619-4769-875F-47B6E58F2895}" presName="childText" presStyleLbl="bgAcc1" presStyleIdx="1" presStyleCnt="4">
        <dgm:presLayoutVars>
          <dgm:bulletEnabled val="1"/>
        </dgm:presLayoutVars>
      </dgm:prSet>
      <dgm:spPr/>
    </dgm:pt>
    <dgm:pt modelId="{0ED5FB42-9C33-42B8-A754-0358AC29D175}" type="pres">
      <dgm:prSet presAssocID="{22E109E5-EA93-4027-B9C9-41E7D1B5310B}" presName="root" presStyleCnt="0"/>
      <dgm:spPr/>
    </dgm:pt>
    <dgm:pt modelId="{D1E3CF81-2774-4D28-9D79-5D27B7EAE822}" type="pres">
      <dgm:prSet presAssocID="{22E109E5-EA93-4027-B9C9-41E7D1B5310B}" presName="rootComposite" presStyleCnt="0"/>
      <dgm:spPr/>
    </dgm:pt>
    <dgm:pt modelId="{04093662-6A1A-4B2C-86E7-6D5118A76109}" type="pres">
      <dgm:prSet presAssocID="{22E109E5-EA93-4027-B9C9-41E7D1B5310B}" presName="rootText" presStyleLbl="node1" presStyleIdx="1" presStyleCnt="2"/>
      <dgm:spPr/>
    </dgm:pt>
    <dgm:pt modelId="{3D05C282-7BA1-4430-952E-AC4736AD4196}" type="pres">
      <dgm:prSet presAssocID="{22E109E5-EA93-4027-B9C9-41E7D1B5310B}" presName="rootConnector" presStyleLbl="node1" presStyleIdx="1" presStyleCnt="2"/>
      <dgm:spPr/>
    </dgm:pt>
    <dgm:pt modelId="{B38C9E9D-F74E-425A-98DA-9FABA81F1FCA}" type="pres">
      <dgm:prSet presAssocID="{22E109E5-EA93-4027-B9C9-41E7D1B5310B}" presName="childShape" presStyleCnt="0"/>
      <dgm:spPr/>
    </dgm:pt>
    <dgm:pt modelId="{A9AB8E7C-31BA-4A66-B269-A869D54A31B3}" type="pres">
      <dgm:prSet presAssocID="{31BD205D-900B-4CC4-B4C3-AD3C0EAECD83}" presName="Name13" presStyleLbl="parChTrans1D2" presStyleIdx="2" presStyleCnt="4"/>
      <dgm:spPr/>
    </dgm:pt>
    <dgm:pt modelId="{674F59A2-27D2-40D0-99F1-54E27EE4AA95}" type="pres">
      <dgm:prSet presAssocID="{490FD2A9-DD3B-49BF-9CDF-6C57690D8094}" presName="childText" presStyleLbl="bgAcc1" presStyleIdx="2" presStyleCnt="4">
        <dgm:presLayoutVars>
          <dgm:bulletEnabled val="1"/>
        </dgm:presLayoutVars>
      </dgm:prSet>
      <dgm:spPr/>
    </dgm:pt>
    <dgm:pt modelId="{5CD0D175-FB16-423F-B457-10F8B5236487}" type="pres">
      <dgm:prSet presAssocID="{0940C012-4F3C-41AA-B031-2A4F838ABA9F}" presName="Name13" presStyleLbl="parChTrans1D2" presStyleIdx="3" presStyleCnt="4"/>
      <dgm:spPr/>
    </dgm:pt>
    <dgm:pt modelId="{807AB6B2-9A46-4729-9104-B302E085379F}" type="pres">
      <dgm:prSet presAssocID="{85FBF70C-3757-4F83-BCF7-A11ACC601346}" presName="childText" presStyleLbl="bgAcc1" presStyleIdx="3" presStyleCnt="4">
        <dgm:presLayoutVars>
          <dgm:bulletEnabled val="1"/>
        </dgm:presLayoutVars>
      </dgm:prSet>
      <dgm:spPr/>
    </dgm:pt>
  </dgm:ptLst>
  <dgm:cxnLst>
    <dgm:cxn modelId="{9B908B7D-AD5F-4E03-93DB-13575B4569CC}" type="presOf" srcId="{9EB81574-3067-4B70-BC12-CD371995E0F5}" destId="{672BF9F6-4E32-4222-804C-BECC472A3E10}" srcOrd="0" destOrd="0" presId="urn:microsoft.com/office/officeart/2005/8/layout/hierarchy3"/>
    <dgm:cxn modelId="{8E08FC12-EBFF-4C2E-A307-9CF888DEAFB4}" srcId="{031DFEBE-1C30-482D-943D-53071D172FDE}" destId="{22E109E5-EA93-4027-B9C9-41E7D1B5310B}" srcOrd="1" destOrd="0" parTransId="{996A07E6-1126-4BF0-9BE7-5E6CA235AEF8}" sibTransId="{26128377-E039-4F3D-A8AF-866ABF11D82E}"/>
    <dgm:cxn modelId="{5943B3A2-4A08-417D-8BC5-DFA442B271B6}" srcId="{0BD15138-F2D4-42B2-88BA-B7751F969ECF}" destId="{DFD64E39-8619-4769-875F-47B6E58F2895}" srcOrd="1" destOrd="0" parTransId="{9EB81574-3067-4B70-BC12-CD371995E0F5}" sibTransId="{DB753BBB-CB3B-461E-B5C0-6B43EF92B63F}"/>
    <dgm:cxn modelId="{8372DE61-D1D0-49ED-9EE2-23203C4D32B0}" type="presOf" srcId="{0BD15138-F2D4-42B2-88BA-B7751F969ECF}" destId="{1393A843-E2CC-4FD5-8E6F-CB8A2BC6C172}" srcOrd="0" destOrd="0" presId="urn:microsoft.com/office/officeart/2005/8/layout/hierarchy3"/>
    <dgm:cxn modelId="{FCCDB10C-98CE-4E38-A353-C2400647278F}" type="presOf" srcId="{490FD2A9-DD3B-49BF-9CDF-6C57690D8094}" destId="{674F59A2-27D2-40D0-99F1-54E27EE4AA95}" srcOrd="0" destOrd="0" presId="urn:microsoft.com/office/officeart/2005/8/layout/hierarchy3"/>
    <dgm:cxn modelId="{B4A844BA-92D5-4E6E-884F-2D3F14796A3E}" type="presOf" srcId="{22E109E5-EA93-4027-B9C9-41E7D1B5310B}" destId="{3D05C282-7BA1-4430-952E-AC4736AD4196}" srcOrd="1" destOrd="0" presId="urn:microsoft.com/office/officeart/2005/8/layout/hierarchy3"/>
    <dgm:cxn modelId="{B04D69CE-93CB-4874-96F3-85B5CECB235D}" type="presOf" srcId="{22E109E5-EA93-4027-B9C9-41E7D1B5310B}" destId="{04093662-6A1A-4B2C-86E7-6D5118A76109}" srcOrd="0" destOrd="0" presId="urn:microsoft.com/office/officeart/2005/8/layout/hierarchy3"/>
    <dgm:cxn modelId="{54D0D61C-93FC-4C82-81EE-6B4AC8D134F4}" type="presOf" srcId="{0C90EF1E-63C5-4247-9108-A12B858FCDFF}" destId="{85616E4D-E57A-4F6C-AE8B-C1ACD0E5383B}" srcOrd="0" destOrd="0" presId="urn:microsoft.com/office/officeart/2005/8/layout/hierarchy3"/>
    <dgm:cxn modelId="{8E768F42-E30C-48C4-9AFC-AA8072CDFD0C}" srcId="{22E109E5-EA93-4027-B9C9-41E7D1B5310B}" destId="{490FD2A9-DD3B-49BF-9CDF-6C57690D8094}" srcOrd="0" destOrd="0" parTransId="{31BD205D-900B-4CC4-B4C3-AD3C0EAECD83}" sibTransId="{4F41CD2E-7311-4056-9A15-F7B2C18C7FC1}"/>
    <dgm:cxn modelId="{644D3E51-0C42-4C9F-A1E7-D59C33214151}" type="presOf" srcId="{DFD64E39-8619-4769-875F-47B6E58F2895}" destId="{F0D6C715-8007-44FE-8387-4C749E0DC913}" srcOrd="0" destOrd="0" presId="urn:microsoft.com/office/officeart/2005/8/layout/hierarchy3"/>
    <dgm:cxn modelId="{74E2257E-8EE6-4A47-BE6E-C7A012E2AA9E}" srcId="{031DFEBE-1C30-482D-943D-53071D172FDE}" destId="{0BD15138-F2D4-42B2-88BA-B7751F969ECF}" srcOrd="0" destOrd="0" parTransId="{78EBF0E5-6DC2-4910-B06B-2E42F916EC87}" sibTransId="{C3E3D5AE-5250-42F9-90CE-36A96C74A2A6}"/>
    <dgm:cxn modelId="{F8F6B7BF-D2F0-4918-9F59-8FD1F28D0A75}" type="presOf" srcId="{85FBF70C-3757-4F83-BCF7-A11ACC601346}" destId="{807AB6B2-9A46-4729-9104-B302E085379F}" srcOrd="0" destOrd="0" presId="urn:microsoft.com/office/officeart/2005/8/layout/hierarchy3"/>
    <dgm:cxn modelId="{5D87EF98-0D16-481E-986C-4365B93B6A48}" srcId="{0BD15138-F2D4-42B2-88BA-B7751F969ECF}" destId="{5D4E10E5-97E2-4CD2-9859-B8CF599FADE8}" srcOrd="0" destOrd="0" parTransId="{0C90EF1E-63C5-4247-9108-A12B858FCDFF}" sibTransId="{B4156F73-506F-483C-BFB7-C95C9A79E314}"/>
    <dgm:cxn modelId="{32FC7604-9BD9-421C-82E8-0657810B6E63}" type="presOf" srcId="{31BD205D-900B-4CC4-B4C3-AD3C0EAECD83}" destId="{A9AB8E7C-31BA-4A66-B269-A869D54A31B3}" srcOrd="0" destOrd="0" presId="urn:microsoft.com/office/officeart/2005/8/layout/hierarchy3"/>
    <dgm:cxn modelId="{B34E4D3C-282D-4742-AB41-9D2A80FBC5E5}" type="presOf" srcId="{5D4E10E5-97E2-4CD2-9859-B8CF599FADE8}" destId="{23ACCF64-3E20-4BC9-A233-692AA339AE8D}" srcOrd="0" destOrd="0" presId="urn:microsoft.com/office/officeart/2005/8/layout/hierarchy3"/>
    <dgm:cxn modelId="{21C166F7-4A0C-4AE3-9445-8525ECA717D2}" type="presOf" srcId="{0BD15138-F2D4-42B2-88BA-B7751F969ECF}" destId="{10427ABF-2B31-4494-BEF7-1C7A0F9E85F8}" srcOrd="1" destOrd="0" presId="urn:microsoft.com/office/officeart/2005/8/layout/hierarchy3"/>
    <dgm:cxn modelId="{1AF5269E-5DB3-4214-A265-22E83440C9AC}" srcId="{22E109E5-EA93-4027-B9C9-41E7D1B5310B}" destId="{85FBF70C-3757-4F83-BCF7-A11ACC601346}" srcOrd="1" destOrd="0" parTransId="{0940C012-4F3C-41AA-B031-2A4F838ABA9F}" sibTransId="{63AE1DBD-D9D4-47D5-B270-E326A5DDC6EE}"/>
    <dgm:cxn modelId="{A79CD6E8-EAEA-4956-B34B-7BD930CC8E8F}" type="presOf" srcId="{0940C012-4F3C-41AA-B031-2A4F838ABA9F}" destId="{5CD0D175-FB16-423F-B457-10F8B5236487}" srcOrd="0" destOrd="0" presId="urn:microsoft.com/office/officeart/2005/8/layout/hierarchy3"/>
    <dgm:cxn modelId="{7FA5601E-BE9E-45D5-A61D-CB3C457F24B0}" type="presOf" srcId="{031DFEBE-1C30-482D-943D-53071D172FDE}" destId="{0C66B38B-8FD4-483E-97C9-2187AE12CFFE}" srcOrd="0" destOrd="0" presId="urn:microsoft.com/office/officeart/2005/8/layout/hierarchy3"/>
    <dgm:cxn modelId="{258EE1AC-B2B9-43F5-B53A-D753CA832DB7}" type="presParOf" srcId="{0C66B38B-8FD4-483E-97C9-2187AE12CFFE}" destId="{819F8F5D-0E26-44F0-98EB-2ADB806AC0DB}" srcOrd="0" destOrd="0" presId="urn:microsoft.com/office/officeart/2005/8/layout/hierarchy3"/>
    <dgm:cxn modelId="{26D6022A-FEBE-4934-A96F-3423800E5EAC}" type="presParOf" srcId="{819F8F5D-0E26-44F0-98EB-2ADB806AC0DB}" destId="{28F57601-D3B8-4036-BD25-9C1A7B066763}" srcOrd="0" destOrd="0" presId="urn:microsoft.com/office/officeart/2005/8/layout/hierarchy3"/>
    <dgm:cxn modelId="{90308C1F-6273-4E12-B4F6-4A336989158E}" type="presParOf" srcId="{28F57601-D3B8-4036-BD25-9C1A7B066763}" destId="{1393A843-E2CC-4FD5-8E6F-CB8A2BC6C172}" srcOrd="0" destOrd="0" presId="urn:microsoft.com/office/officeart/2005/8/layout/hierarchy3"/>
    <dgm:cxn modelId="{2E7AEF8B-1F69-4D62-8F88-F1AC2D48691C}" type="presParOf" srcId="{28F57601-D3B8-4036-BD25-9C1A7B066763}" destId="{10427ABF-2B31-4494-BEF7-1C7A0F9E85F8}" srcOrd="1" destOrd="0" presId="urn:microsoft.com/office/officeart/2005/8/layout/hierarchy3"/>
    <dgm:cxn modelId="{9DAFCD60-0EE4-4859-8CFC-154800C0FDDE}" type="presParOf" srcId="{819F8F5D-0E26-44F0-98EB-2ADB806AC0DB}" destId="{65E202C9-8D0C-40EC-9077-768300E1FD9E}" srcOrd="1" destOrd="0" presId="urn:microsoft.com/office/officeart/2005/8/layout/hierarchy3"/>
    <dgm:cxn modelId="{00718F87-83B1-4278-BB3A-E0951F685C94}" type="presParOf" srcId="{65E202C9-8D0C-40EC-9077-768300E1FD9E}" destId="{85616E4D-E57A-4F6C-AE8B-C1ACD0E5383B}" srcOrd="0" destOrd="0" presId="urn:microsoft.com/office/officeart/2005/8/layout/hierarchy3"/>
    <dgm:cxn modelId="{B84B8AC8-4880-4EDB-A610-754F8E5422EE}" type="presParOf" srcId="{65E202C9-8D0C-40EC-9077-768300E1FD9E}" destId="{23ACCF64-3E20-4BC9-A233-692AA339AE8D}" srcOrd="1" destOrd="0" presId="urn:microsoft.com/office/officeart/2005/8/layout/hierarchy3"/>
    <dgm:cxn modelId="{560D8676-967F-45EE-B1BE-A99220BFCBBF}" type="presParOf" srcId="{65E202C9-8D0C-40EC-9077-768300E1FD9E}" destId="{672BF9F6-4E32-4222-804C-BECC472A3E10}" srcOrd="2" destOrd="0" presId="urn:microsoft.com/office/officeart/2005/8/layout/hierarchy3"/>
    <dgm:cxn modelId="{C86FD04E-6395-4F60-BB06-C6D849B3B6DD}" type="presParOf" srcId="{65E202C9-8D0C-40EC-9077-768300E1FD9E}" destId="{F0D6C715-8007-44FE-8387-4C749E0DC913}" srcOrd="3" destOrd="0" presId="urn:microsoft.com/office/officeart/2005/8/layout/hierarchy3"/>
    <dgm:cxn modelId="{5F76F242-6502-467B-9CB5-EC6A4DFE05A9}" type="presParOf" srcId="{0C66B38B-8FD4-483E-97C9-2187AE12CFFE}" destId="{0ED5FB42-9C33-42B8-A754-0358AC29D175}" srcOrd="1" destOrd="0" presId="urn:microsoft.com/office/officeart/2005/8/layout/hierarchy3"/>
    <dgm:cxn modelId="{2D3B242E-1D99-4257-BBFF-8966CAF13407}" type="presParOf" srcId="{0ED5FB42-9C33-42B8-A754-0358AC29D175}" destId="{D1E3CF81-2774-4D28-9D79-5D27B7EAE822}" srcOrd="0" destOrd="0" presId="urn:microsoft.com/office/officeart/2005/8/layout/hierarchy3"/>
    <dgm:cxn modelId="{806917DD-6092-4227-AC01-47FEEB5EDECC}" type="presParOf" srcId="{D1E3CF81-2774-4D28-9D79-5D27B7EAE822}" destId="{04093662-6A1A-4B2C-86E7-6D5118A76109}" srcOrd="0" destOrd="0" presId="urn:microsoft.com/office/officeart/2005/8/layout/hierarchy3"/>
    <dgm:cxn modelId="{D6D7CF25-2480-4B10-91B7-31AB54FA74E4}" type="presParOf" srcId="{D1E3CF81-2774-4D28-9D79-5D27B7EAE822}" destId="{3D05C282-7BA1-4430-952E-AC4736AD4196}" srcOrd="1" destOrd="0" presId="urn:microsoft.com/office/officeart/2005/8/layout/hierarchy3"/>
    <dgm:cxn modelId="{2E0D161F-740E-4D9E-9261-C9383D8E0A5D}" type="presParOf" srcId="{0ED5FB42-9C33-42B8-A754-0358AC29D175}" destId="{B38C9E9D-F74E-425A-98DA-9FABA81F1FCA}" srcOrd="1" destOrd="0" presId="urn:microsoft.com/office/officeart/2005/8/layout/hierarchy3"/>
    <dgm:cxn modelId="{D91B8690-4AFE-4355-BBDD-2B7B64D72F95}" type="presParOf" srcId="{B38C9E9D-F74E-425A-98DA-9FABA81F1FCA}" destId="{A9AB8E7C-31BA-4A66-B269-A869D54A31B3}" srcOrd="0" destOrd="0" presId="urn:microsoft.com/office/officeart/2005/8/layout/hierarchy3"/>
    <dgm:cxn modelId="{9FD24F49-E50D-45F8-8594-C4E944A165C0}" type="presParOf" srcId="{B38C9E9D-F74E-425A-98DA-9FABA81F1FCA}" destId="{674F59A2-27D2-40D0-99F1-54E27EE4AA95}" srcOrd="1" destOrd="0" presId="urn:microsoft.com/office/officeart/2005/8/layout/hierarchy3"/>
    <dgm:cxn modelId="{2A998674-F7C5-4648-AB7C-8B1EFBB8CE5A}" type="presParOf" srcId="{B38C9E9D-F74E-425A-98DA-9FABA81F1FCA}" destId="{5CD0D175-FB16-423F-B457-10F8B5236487}" srcOrd="2" destOrd="0" presId="urn:microsoft.com/office/officeart/2005/8/layout/hierarchy3"/>
    <dgm:cxn modelId="{C9AD8355-69CD-42FC-BA93-7C436C305748}" type="presParOf" srcId="{B38C9E9D-F74E-425A-98DA-9FABA81F1FCA}" destId="{807AB6B2-9A46-4729-9104-B302E085379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9B02E-DBC7-4D5E-AE73-100135A384C7}">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0" y="591343"/>
        <a:ext cx="2571749" cy="1543050"/>
      </dsp:txXfrm>
    </dsp:sp>
    <dsp:sp modelId="{B5C9D76F-0425-48A1-A9FE-F9AC3C022E73}">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2828925" y="591343"/>
        <a:ext cx="2571749" cy="1543050"/>
      </dsp:txXfrm>
    </dsp:sp>
    <dsp:sp modelId="{5218BF71-CD57-4252-9972-6C49F7BC655B}">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5657849" y="591343"/>
        <a:ext cx="2571749" cy="1543050"/>
      </dsp:txXfrm>
    </dsp:sp>
    <dsp:sp modelId="{15051C98-A41F-4992-91A4-54683ABF644F}">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1414462" y="2391569"/>
        <a:ext cx="2571749" cy="1543050"/>
      </dsp:txXfrm>
    </dsp:sp>
    <dsp:sp modelId="{FA81838C-D141-470F-B46E-0F9F9A809422}">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4243387"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3A843-E2CC-4FD5-8E6F-CB8A2BC6C172}">
      <dsp:nvSpPr>
        <dsp:cNvPr id="0" name=""/>
        <dsp:cNvSpPr/>
      </dsp:nvSpPr>
      <dsp:spPr>
        <a:xfrm>
          <a:off x="813024" y="1585"/>
          <a:ext cx="3307444" cy="16537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55" tIns="64770" rIns="97155" bIns="64770" numCol="1" spcCol="1270" anchor="ctr" anchorCtr="0">
          <a:noAutofit/>
        </a:bodyPr>
        <a:lstStyle/>
        <a:p>
          <a:pPr marL="0" lvl="0" indent="0" algn="ctr" defTabSz="2266950">
            <a:lnSpc>
              <a:spcPct val="90000"/>
            </a:lnSpc>
            <a:spcBef>
              <a:spcPct val="0"/>
            </a:spcBef>
            <a:spcAft>
              <a:spcPct val="35000"/>
            </a:spcAft>
            <a:buNone/>
          </a:pPr>
          <a:r>
            <a:rPr lang="en-US" sz="5100" kern="1200" dirty="0"/>
            <a:t>Benefits</a:t>
          </a:r>
          <a:r>
            <a:rPr lang="en-US" sz="5100" kern="1200"/>
            <a:t>/ Positives</a:t>
          </a:r>
          <a:endParaRPr lang="en-US" sz="5100" kern="1200" dirty="0"/>
        </a:p>
      </dsp:txBody>
      <dsp:txXfrm>
        <a:off x="861460" y="50021"/>
        <a:ext cx="3210572" cy="1556850"/>
      </dsp:txXfrm>
    </dsp:sp>
    <dsp:sp modelId="{85616E4D-E57A-4F6C-AE8B-C1ACD0E5383B}">
      <dsp:nvSpPr>
        <dsp:cNvPr id="0" name=""/>
        <dsp:cNvSpPr/>
      </dsp:nvSpPr>
      <dsp:spPr>
        <a:xfrm>
          <a:off x="1143769" y="1655308"/>
          <a:ext cx="330744" cy="1240291"/>
        </a:xfrm>
        <a:custGeom>
          <a:avLst/>
          <a:gdLst/>
          <a:ahLst/>
          <a:cxnLst/>
          <a:rect l="0" t="0" r="0" b="0"/>
          <a:pathLst>
            <a:path>
              <a:moveTo>
                <a:pt x="0" y="0"/>
              </a:moveTo>
              <a:lnTo>
                <a:pt x="0" y="1240291"/>
              </a:lnTo>
              <a:lnTo>
                <a:pt x="330744" y="1240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ACCF64-3E20-4BC9-A233-692AA339AE8D}">
      <dsp:nvSpPr>
        <dsp:cNvPr id="0" name=""/>
        <dsp:cNvSpPr/>
      </dsp:nvSpPr>
      <dsp:spPr>
        <a:xfrm>
          <a:off x="1474513" y="2068738"/>
          <a:ext cx="2645955" cy="1653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1522949" y="2117174"/>
        <a:ext cx="2549083" cy="1556850"/>
      </dsp:txXfrm>
    </dsp:sp>
    <dsp:sp modelId="{672BF9F6-4E32-4222-804C-BECC472A3E10}">
      <dsp:nvSpPr>
        <dsp:cNvPr id="0" name=""/>
        <dsp:cNvSpPr/>
      </dsp:nvSpPr>
      <dsp:spPr>
        <a:xfrm>
          <a:off x="1143769" y="1655308"/>
          <a:ext cx="330744" cy="3307444"/>
        </a:xfrm>
        <a:custGeom>
          <a:avLst/>
          <a:gdLst/>
          <a:ahLst/>
          <a:cxnLst/>
          <a:rect l="0" t="0" r="0" b="0"/>
          <a:pathLst>
            <a:path>
              <a:moveTo>
                <a:pt x="0" y="0"/>
              </a:moveTo>
              <a:lnTo>
                <a:pt x="0" y="3307444"/>
              </a:lnTo>
              <a:lnTo>
                <a:pt x="330744" y="33074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D6C715-8007-44FE-8387-4C749E0DC913}">
      <dsp:nvSpPr>
        <dsp:cNvPr id="0" name=""/>
        <dsp:cNvSpPr/>
      </dsp:nvSpPr>
      <dsp:spPr>
        <a:xfrm>
          <a:off x="1474513" y="4135891"/>
          <a:ext cx="2645955" cy="1653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1522949" y="4184327"/>
        <a:ext cx="2549083" cy="1556850"/>
      </dsp:txXfrm>
    </dsp:sp>
    <dsp:sp modelId="{04093662-6A1A-4B2C-86E7-6D5118A76109}">
      <dsp:nvSpPr>
        <dsp:cNvPr id="0" name=""/>
        <dsp:cNvSpPr/>
      </dsp:nvSpPr>
      <dsp:spPr>
        <a:xfrm>
          <a:off x="4947330" y="1585"/>
          <a:ext cx="3307444" cy="16537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55" tIns="64770" rIns="97155" bIns="64770" numCol="1" spcCol="1270" anchor="ctr" anchorCtr="0">
          <a:noAutofit/>
        </a:bodyPr>
        <a:lstStyle/>
        <a:p>
          <a:pPr marL="0" lvl="0" indent="0" algn="ctr" defTabSz="2266950">
            <a:lnSpc>
              <a:spcPct val="90000"/>
            </a:lnSpc>
            <a:spcBef>
              <a:spcPct val="0"/>
            </a:spcBef>
            <a:spcAft>
              <a:spcPct val="35000"/>
            </a:spcAft>
            <a:buNone/>
          </a:pPr>
          <a:r>
            <a:rPr lang="en-US" sz="5100" kern="1200" dirty="0"/>
            <a:t>Negatives</a:t>
          </a:r>
        </a:p>
      </dsp:txBody>
      <dsp:txXfrm>
        <a:off x="4995766" y="50021"/>
        <a:ext cx="3210572" cy="1556850"/>
      </dsp:txXfrm>
    </dsp:sp>
    <dsp:sp modelId="{A9AB8E7C-31BA-4A66-B269-A869D54A31B3}">
      <dsp:nvSpPr>
        <dsp:cNvPr id="0" name=""/>
        <dsp:cNvSpPr/>
      </dsp:nvSpPr>
      <dsp:spPr>
        <a:xfrm>
          <a:off x="5278075" y="1655308"/>
          <a:ext cx="330744" cy="1240291"/>
        </a:xfrm>
        <a:custGeom>
          <a:avLst/>
          <a:gdLst/>
          <a:ahLst/>
          <a:cxnLst/>
          <a:rect l="0" t="0" r="0" b="0"/>
          <a:pathLst>
            <a:path>
              <a:moveTo>
                <a:pt x="0" y="0"/>
              </a:moveTo>
              <a:lnTo>
                <a:pt x="0" y="1240291"/>
              </a:lnTo>
              <a:lnTo>
                <a:pt x="330744" y="1240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4F59A2-27D2-40D0-99F1-54E27EE4AA95}">
      <dsp:nvSpPr>
        <dsp:cNvPr id="0" name=""/>
        <dsp:cNvSpPr/>
      </dsp:nvSpPr>
      <dsp:spPr>
        <a:xfrm>
          <a:off x="5608819" y="2068738"/>
          <a:ext cx="2645955" cy="1653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5657255" y="2117174"/>
        <a:ext cx="2549083" cy="1556850"/>
      </dsp:txXfrm>
    </dsp:sp>
    <dsp:sp modelId="{5CD0D175-FB16-423F-B457-10F8B5236487}">
      <dsp:nvSpPr>
        <dsp:cNvPr id="0" name=""/>
        <dsp:cNvSpPr/>
      </dsp:nvSpPr>
      <dsp:spPr>
        <a:xfrm>
          <a:off x="5278075" y="1655308"/>
          <a:ext cx="330744" cy="3307444"/>
        </a:xfrm>
        <a:custGeom>
          <a:avLst/>
          <a:gdLst/>
          <a:ahLst/>
          <a:cxnLst/>
          <a:rect l="0" t="0" r="0" b="0"/>
          <a:pathLst>
            <a:path>
              <a:moveTo>
                <a:pt x="0" y="0"/>
              </a:moveTo>
              <a:lnTo>
                <a:pt x="0" y="3307444"/>
              </a:lnTo>
              <a:lnTo>
                <a:pt x="330744" y="33074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7AB6B2-9A46-4729-9104-B302E085379F}">
      <dsp:nvSpPr>
        <dsp:cNvPr id="0" name=""/>
        <dsp:cNvSpPr/>
      </dsp:nvSpPr>
      <dsp:spPr>
        <a:xfrm>
          <a:off x="5608819" y="4135891"/>
          <a:ext cx="2645955" cy="165372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5657255" y="4184327"/>
        <a:ext cx="2549083" cy="15568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6BB25D8-9A0C-4580-8528-2E3209C4808B}" type="datetimeFigureOut">
              <a:rPr lang="en-US"/>
              <a:pPr>
                <a:defRPr/>
              </a:pPr>
              <a:t>8/31/2016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C2420A5-688C-4BA5-A09C-0AB0696D923E}" type="slidenum">
              <a:rPr lang="en-US"/>
              <a:pPr>
                <a:defRPr/>
              </a:pPr>
              <a:t>0</a:t>
            </a:fld>
            <a:endParaRPr lang="en-US"/>
          </a:p>
        </p:txBody>
      </p:sp>
    </p:spTree>
    <p:extLst>
      <p:ext uri="{BB962C8B-B14F-4D97-AF65-F5344CB8AC3E}">
        <p14:creationId xmlns:p14="http://schemas.microsoft.com/office/powerpoint/2010/main" val="198372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F89945B-1279-458F-9DD3-83882B445679}" type="datetimeFigureOut">
              <a:rPr lang="en-US"/>
              <a:pPr>
                <a:defRPr/>
              </a:pPr>
              <a:t>8/31/2016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D2E1C63-0A12-46E6-A463-97F2A599BA3E}" type="slidenum">
              <a:rPr lang="en-US"/>
              <a:pPr>
                <a:defRPr/>
              </a:pPr>
              <a:t>‹#›</a:t>
            </a:fld>
            <a:endParaRPr lang="en-US"/>
          </a:p>
        </p:txBody>
      </p:sp>
    </p:spTree>
    <p:extLst>
      <p:ext uri="{BB962C8B-B14F-4D97-AF65-F5344CB8AC3E}">
        <p14:creationId xmlns:p14="http://schemas.microsoft.com/office/powerpoint/2010/main" val="2940298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96236D-070D-4EF9-8992-6370113616F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about/introduce laissez faire w ICC</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ICC set maximum rates railroads could charge.  This, however, was short-lived as the Supreme Court ruled they couldn’t set maximum rates.  The ICC will not regain any power or influence until Teddy Roosevelt becomes president in the early 1900s.</a:t>
            </a:r>
          </a:p>
          <a:p>
            <a:endParaRPr lang="en-US" dirty="0"/>
          </a:p>
        </p:txBody>
      </p:sp>
      <p:sp>
        <p:nvSpPr>
          <p:cNvPr id="4" name="Slide Number Placeholder 3"/>
          <p:cNvSpPr>
            <a:spLocks noGrp="1"/>
          </p:cNvSpPr>
          <p:nvPr>
            <p:ph type="sldNum" sz="quarter" idx="10"/>
          </p:nvPr>
        </p:nvSpPr>
        <p:spPr/>
        <p:txBody>
          <a:bodyPr/>
          <a:lstStyle/>
          <a:p>
            <a:pPr>
              <a:defRPr/>
            </a:pPr>
            <a:fld id="{6D2E1C63-0A12-46E6-A463-97F2A599BA3E}" type="slidenum">
              <a:rPr lang="en-US" smtClean="0"/>
              <a:pPr>
                <a:defRPr/>
              </a:pPr>
              <a:t>7</a:t>
            </a:fld>
            <a:endParaRPr lang="en-US"/>
          </a:p>
        </p:txBody>
      </p:sp>
    </p:spTree>
    <p:extLst>
      <p:ext uri="{BB962C8B-B14F-4D97-AF65-F5344CB8AC3E}">
        <p14:creationId xmlns:p14="http://schemas.microsoft.com/office/powerpoint/2010/main" val="1584057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Gospel of Wealth info during this slide </a:t>
            </a:r>
          </a:p>
        </p:txBody>
      </p:sp>
      <p:sp>
        <p:nvSpPr>
          <p:cNvPr id="4" name="Slide Number Placeholder 3"/>
          <p:cNvSpPr>
            <a:spLocks noGrp="1"/>
          </p:cNvSpPr>
          <p:nvPr>
            <p:ph type="sldNum" sz="quarter" idx="10"/>
          </p:nvPr>
        </p:nvSpPr>
        <p:spPr/>
        <p:txBody>
          <a:bodyPr/>
          <a:lstStyle/>
          <a:p>
            <a:pPr>
              <a:defRPr/>
            </a:pPr>
            <a:fld id="{6D2E1C63-0A12-46E6-A463-97F2A599BA3E}" type="slidenum">
              <a:rPr lang="en-US" smtClean="0"/>
              <a:pPr>
                <a:defRPr/>
              </a:pPr>
              <a:t>10</a:t>
            </a:fld>
            <a:endParaRPr lang="en-US"/>
          </a:p>
        </p:txBody>
      </p:sp>
    </p:spTree>
    <p:extLst>
      <p:ext uri="{BB962C8B-B14F-4D97-AF65-F5344CB8AC3E}">
        <p14:creationId xmlns:p14="http://schemas.microsoft.com/office/powerpoint/2010/main" val="2837342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Utilize </a:t>
            </a:r>
            <a:r>
              <a:rPr lang="en-US" dirty="0" err="1"/>
              <a:t>venn</a:t>
            </a:r>
            <a:r>
              <a:rPr lang="en-US" dirty="0"/>
              <a:t> diagram</a:t>
            </a:r>
            <a:r>
              <a:rPr lang="en-US" baseline="0" dirty="0"/>
              <a:t> on K of L and AF of L</a:t>
            </a:r>
            <a:endParaRPr lang="en-US" dirty="0"/>
          </a:p>
        </p:txBody>
      </p:sp>
      <p:sp>
        <p:nvSpPr>
          <p:cNvPr id="4" name="Slide Number Placeholder 3"/>
          <p:cNvSpPr>
            <a:spLocks noGrp="1"/>
          </p:cNvSpPr>
          <p:nvPr>
            <p:ph type="sldNum" sz="quarter" idx="10"/>
          </p:nvPr>
        </p:nvSpPr>
        <p:spPr/>
        <p:txBody>
          <a:bodyPr/>
          <a:lstStyle/>
          <a:p>
            <a:pPr>
              <a:defRPr/>
            </a:pPr>
            <a:fld id="{6D2E1C63-0A12-46E6-A463-97F2A599BA3E}" type="slidenum">
              <a:rPr lang="en-US" smtClean="0"/>
              <a:pPr>
                <a:defRPr/>
              </a:pPr>
              <a:t>11</a:t>
            </a:fld>
            <a:endParaRPr lang="en-US"/>
          </a:p>
        </p:txBody>
      </p:sp>
    </p:spTree>
    <p:extLst>
      <p:ext uri="{BB962C8B-B14F-4D97-AF65-F5344CB8AC3E}">
        <p14:creationId xmlns:p14="http://schemas.microsoft.com/office/powerpoint/2010/main" val="191912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were all major SETBACKS for labor unions and many people began fearing VIOLENCE from them.</a:t>
            </a:r>
          </a:p>
          <a:p>
            <a:endParaRPr lang="en-US" dirty="0"/>
          </a:p>
        </p:txBody>
      </p:sp>
      <p:sp>
        <p:nvSpPr>
          <p:cNvPr id="4" name="Slide Number Placeholder 3"/>
          <p:cNvSpPr>
            <a:spLocks noGrp="1"/>
          </p:cNvSpPr>
          <p:nvPr>
            <p:ph type="sldNum" sz="quarter" idx="10"/>
          </p:nvPr>
        </p:nvSpPr>
        <p:spPr/>
        <p:txBody>
          <a:bodyPr/>
          <a:lstStyle/>
          <a:p>
            <a:pPr>
              <a:defRPr/>
            </a:pPr>
            <a:fld id="{6D2E1C63-0A12-46E6-A463-97F2A599BA3E}" type="slidenum">
              <a:rPr lang="en-US" smtClean="0"/>
              <a:pPr>
                <a:defRPr/>
              </a:pPr>
              <a:t>12</a:t>
            </a:fld>
            <a:endParaRPr lang="en-US"/>
          </a:p>
        </p:txBody>
      </p:sp>
    </p:spTree>
    <p:extLst>
      <p:ext uri="{BB962C8B-B14F-4D97-AF65-F5344CB8AC3E}">
        <p14:creationId xmlns:p14="http://schemas.microsoft.com/office/powerpoint/2010/main" val="442121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E32EED-04BA-41F1-8D34-5ACB9679EF4C}"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21DB74D-7534-4DF2-9C7B-09B90C05FB00}" type="datetimeFigureOut">
              <a:rPr lang="en-US"/>
              <a:pPr>
                <a:defRPr/>
              </a:pPr>
              <a:t>8/31/2016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D5C34D-D566-475C-9DCE-7936B3CEDA9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ACF32A9-D5EB-4313-8489-E185CFDDDB4A}" type="datetimeFigureOut">
              <a:rPr lang="en-US"/>
              <a:pPr>
                <a:defRPr/>
              </a:pPr>
              <a:t>8/31/2016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51434F-69AB-4CE5-9151-F976D6BAC25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909D44E-F701-4F11-8A71-F9450360D141}" type="datetimeFigureOut">
              <a:rPr lang="en-US"/>
              <a:pPr>
                <a:defRPr/>
              </a:pPr>
              <a:t>8/31/2016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D65903-3D94-4BA1-90AB-D2ED301E3A8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D94B440-184E-4A89-ACE4-0BBA86BAE27B}" type="datetimeFigureOut">
              <a:rPr lang="en-US"/>
              <a:pPr>
                <a:defRPr/>
              </a:pPr>
              <a:t>8/31/2016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32C892-5C3F-48CE-A2AE-603EB6BDE51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AA3067D-8402-4E97-B4D3-7CB0BD50BD08}" type="datetimeFigureOut">
              <a:rPr lang="en-US"/>
              <a:pPr>
                <a:defRPr/>
              </a:pPr>
              <a:t>8/31/2016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5412CC-BE51-44B3-9529-240EA1D48EB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E63A8B0-A01B-4E9E-91C1-0F5CFA5D56E5}" type="datetimeFigureOut">
              <a:rPr lang="en-US"/>
              <a:pPr>
                <a:defRPr/>
              </a:pPr>
              <a:t>8/31/2016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83E0B1-BEAF-4527-8B2C-0CE96C4BA38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673D411-3B12-4B7C-AC21-F57B50669DA1}" type="datetimeFigureOut">
              <a:rPr lang="en-US"/>
              <a:pPr>
                <a:defRPr/>
              </a:pPr>
              <a:t>8/31/2016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DF8AB04-F032-4535-9435-055EB1E8123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3D694E6-C7B7-4985-99E5-667E63699B98}" type="datetimeFigureOut">
              <a:rPr lang="en-US"/>
              <a:pPr>
                <a:defRPr/>
              </a:pPr>
              <a:t>8/31/2016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2D5806-2CCB-4EF0-8FD5-C5A9B9C2506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A503CB-F383-469B-BE0F-E4BE643BF005}" type="datetimeFigureOut">
              <a:rPr lang="en-US"/>
              <a:pPr>
                <a:defRPr/>
              </a:pPr>
              <a:t>8/31/2016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C306F9-9844-4C25-A270-34793BA8087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605511F-4F0F-490C-A9DD-BC858EBABDFD}" type="datetimeFigureOut">
              <a:rPr lang="en-US"/>
              <a:pPr>
                <a:defRPr/>
              </a:pPr>
              <a:t>8/31/2016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CDA458-746E-4EE1-A164-2A9C444E9DB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E2D0083-7F62-4DE2-9920-6E63D543A61C}" type="datetimeFigureOut">
              <a:rPr lang="en-US"/>
              <a:pPr>
                <a:defRPr/>
              </a:pPr>
              <a:t>8/31/2016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682866-2ADB-4D64-A0C8-00FB3355074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9AEE84-C866-427C-8791-F30FB963F6DA}" type="datetimeFigureOut">
              <a:rPr lang="en-US"/>
              <a:pPr>
                <a:defRPr/>
              </a:pPr>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7C54F44-C83B-450D-94E8-6A4F8D98CD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American Industrialization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2401960"/>
              </p:ext>
            </p:extLst>
          </p:nvPr>
        </p:nvGraphicFramePr>
        <p:xfrm>
          <a:off x="152400" y="1447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6924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eaLnBrk="1" hangingPunct="1"/>
            <a:r>
              <a:rPr lang="en-US"/>
              <a:t>There were two other important business concepts that developed during this time:</a:t>
            </a:r>
          </a:p>
          <a:p>
            <a:pPr lvl="1" eaLnBrk="1" hangingPunct="1"/>
            <a:r>
              <a:rPr lang="en-US" u="sng"/>
              <a:t>Laissez faire</a:t>
            </a:r>
            <a:r>
              <a:rPr lang="en-US"/>
              <a:t>- (a hands off philosophy) belief that the business market should not be regulated by the government and should be governed by natural law. </a:t>
            </a:r>
          </a:p>
          <a:p>
            <a:pPr lvl="2" eaLnBrk="1" hangingPunct="1"/>
            <a:r>
              <a:rPr lang="en-US" sz="2800"/>
              <a:t>This was the way the U.S. operated prior to the onset of business regulation during the late-Gilded Age.</a:t>
            </a:r>
          </a:p>
          <a:p>
            <a:pPr lvl="1" eaLnBrk="1" hangingPunct="1"/>
            <a:r>
              <a:rPr lang="en-US" u="sng"/>
              <a:t>Social Darwinism</a:t>
            </a:r>
            <a:r>
              <a:rPr lang="en-US"/>
              <a:t>- came from Charles Darwin’s theory of biological evolution (“survival of the fittest”);  this theory was applied to business and economics</a:t>
            </a:r>
          </a:p>
          <a:p>
            <a:pPr eaLnBrk="1" hangingPunct="1"/>
            <a:r>
              <a:rPr lang="en-US"/>
              <a:t>As businesses grew and, in many cases, merged, workers realized they also needed to do the same.</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781800"/>
          </a:xfrm>
        </p:spPr>
        <p:txBody>
          <a:bodyPr/>
          <a:lstStyle/>
          <a:p>
            <a:pPr eaLnBrk="1" hangingPunct="1"/>
            <a:r>
              <a:rPr lang="en-US" dirty="0"/>
              <a:t>Workers began forming labor unions to combat their biggest problems… low wages, long hours, and unsafe working conditions.</a:t>
            </a:r>
          </a:p>
          <a:p>
            <a:pPr eaLnBrk="1" hangingPunct="1"/>
            <a:r>
              <a:rPr lang="en-US" dirty="0"/>
              <a:t>One of the worst tragedies in American history occurred at the Triangle Shirtwaist Factory in 1911.</a:t>
            </a:r>
          </a:p>
          <a:p>
            <a:pPr eaLnBrk="1" hangingPunct="1"/>
            <a:r>
              <a:rPr lang="en-US" dirty="0"/>
              <a:t>The most powerful labor union was the American Federation of Labor (AFL) and was led by Samuel Gompers.  They believed strongly in two concepts:</a:t>
            </a:r>
          </a:p>
          <a:p>
            <a:pPr lvl="1" eaLnBrk="1" hangingPunct="1"/>
            <a:r>
              <a:rPr lang="en-US" u="sng" dirty="0"/>
              <a:t>Collective bargaining</a:t>
            </a:r>
            <a:r>
              <a:rPr lang="en-US" dirty="0"/>
              <a:t>- negotiations between all labor and management to reach written agreements on wages, hours, and work conditions</a:t>
            </a:r>
          </a:p>
          <a:p>
            <a:pPr lvl="1" eaLnBrk="1" hangingPunct="1"/>
            <a:r>
              <a:rPr lang="en-US" dirty="0"/>
              <a:t>Use of </a:t>
            </a:r>
            <a:r>
              <a:rPr lang="en-US" u="sng" dirty="0"/>
              <a:t>strikes</a:t>
            </a:r>
            <a:r>
              <a:rPr lang="en-US" dirty="0"/>
              <a:t>- refusals to work in order to make management negotiate over issues listed above </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52400" y="152400"/>
            <a:ext cx="8839200" cy="6705600"/>
          </a:xfrm>
        </p:spPr>
        <p:txBody>
          <a:bodyPr/>
          <a:lstStyle/>
          <a:p>
            <a:pPr eaLnBrk="1" hangingPunct="1"/>
            <a:r>
              <a:rPr lang="en-US" sz="2800" dirty="0"/>
              <a:t>The government saw unions as a threat to our entire capitalist economy.  Several events will cause the government even more concern:</a:t>
            </a:r>
          </a:p>
          <a:p>
            <a:pPr lvl="1" eaLnBrk="1" hangingPunct="1"/>
            <a:r>
              <a:rPr lang="en-US" sz="2400" u="sng" dirty="0"/>
              <a:t>Haymarket Affair</a:t>
            </a:r>
            <a:r>
              <a:rPr lang="en-US" sz="2400" dirty="0"/>
              <a:t>- Workers gathered to protest police brutality and a bomb was tossed into police lines.  Police fired into the crowd and a riot ensued.  Seven officers were killed, along with several protesters.</a:t>
            </a:r>
          </a:p>
          <a:p>
            <a:pPr lvl="1" eaLnBrk="1" hangingPunct="1"/>
            <a:r>
              <a:rPr lang="en-US" sz="2400" u="sng" dirty="0"/>
              <a:t>Homestead Steel Strike</a:t>
            </a:r>
            <a:r>
              <a:rPr lang="en-US" sz="2400" dirty="0"/>
              <a:t>- Steelworkers went on strike after wages were cut.  Hired detectives were brought in to protect “scabs”(strikebreakers) and strikers overran them gaining control of the plant. (12 dead from this event)</a:t>
            </a:r>
          </a:p>
          <a:p>
            <a:pPr lvl="1" eaLnBrk="1" hangingPunct="1"/>
            <a:r>
              <a:rPr lang="en-US" sz="2400" u="sng" dirty="0"/>
              <a:t>Pullman Company Strike</a:t>
            </a:r>
            <a:r>
              <a:rPr lang="en-US" sz="2400" dirty="0"/>
              <a:t>-  The Pullman Company laid off over half its employees and cut the remainders wages by 25-50% without cutting their housing costs (they lived in rented houses provided by the PC).  Employees went on strike and scabs were brought in to work.  The strike turned violent and President Cleveland sent in federal troops to end it.</a:t>
            </a:r>
          </a:p>
          <a:p>
            <a:pPr lvl="1" eaLnBrk="1" hangingPunct="1"/>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 to="" calcmode="lin" valueType="num">
                                      <p:cBhvr>
                                        <p:cTn id="7" dur="1" fill="hold"/>
                                        <p:tgtEl>
                                          <p:spTgt spid="12290">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290">
                                            <p:txEl>
                                              <p:pRg st="1" end="1"/>
                                            </p:txEl>
                                          </p:spTgt>
                                        </p:tgtEl>
                                        <p:attrNameLst>
                                          <p:attrName>style.visibility</p:attrName>
                                        </p:attrNameLst>
                                      </p:cBhvr>
                                      <p:to>
                                        <p:strVal val="visible"/>
                                      </p:to>
                                    </p:set>
                                    <p:anim to="" calcmode="lin" valueType="num">
                                      <p:cBhvr>
                                        <p:cTn id="12" dur="1" fill="hold"/>
                                        <p:tgtEl>
                                          <p:spTgt spid="12290">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290">
                                            <p:txEl>
                                              <p:pRg st="2" end="2"/>
                                            </p:txEl>
                                          </p:spTgt>
                                        </p:tgtEl>
                                        <p:attrNameLst>
                                          <p:attrName>style.visibility</p:attrName>
                                        </p:attrNameLst>
                                      </p:cBhvr>
                                      <p:to>
                                        <p:strVal val="visible"/>
                                      </p:to>
                                    </p:set>
                                    <p:anim to="" calcmode="lin" valueType="num">
                                      <p:cBhvr>
                                        <p:cTn id="17" dur="1" fill="hold"/>
                                        <p:tgtEl>
                                          <p:spTgt spid="12290">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2290">
                                            <p:txEl>
                                              <p:pRg st="3" end="3"/>
                                            </p:txEl>
                                          </p:spTgt>
                                        </p:tgtEl>
                                        <p:attrNameLst>
                                          <p:attrName>style.visibility</p:attrName>
                                        </p:attrNameLst>
                                      </p:cBhvr>
                                      <p:to>
                                        <p:strVal val="visible"/>
                                      </p:to>
                                    </p:set>
                                    <p:anim to="" calcmode="lin" valueType="num">
                                      <p:cBhvr>
                                        <p:cTn id="22" dur="1" fill="hold"/>
                                        <p:tgtEl>
                                          <p:spTgt spid="12290">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sz="2800" dirty="0"/>
              <a:t>The 1870s through 1900 are often referred to in U.S. history as the “Gilded Age”.  Its called this b/c the population increase was dramatic, as was the wealth of the handful that became wealthy.  This gilded, or covered up, many of the problems that existed in the country.</a:t>
            </a:r>
          </a:p>
          <a:p>
            <a:endParaRPr lang="en-US" sz="2800" dirty="0"/>
          </a:p>
          <a:p>
            <a:r>
              <a:rPr lang="en-US" sz="2800" dirty="0"/>
              <a:t>The biggest reason for our population explosion was immigration, people coming INTO the country.  </a:t>
            </a:r>
          </a:p>
          <a:p>
            <a:endParaRPr lang="en-US" sz="2800" dirty="0"/>
          </a:p>
          <a:p>
            <a:r>
              <a:rPr lang="en-US" sz="2800" dirty="0"/>
              <a:t>Prior to 1890, most immigrants had come from western and northern Europe (old immigrants).</a:t>
            </a:r>
          </a:p>
          <a:p>
            <a:r>
              <a:rPr lang="en-US" sz="2800" dirty="0"/>
              <a:t>Beginning in the early 1890s, however, the launch point of European immigrants switched to southern and eastern Europe (new immigrants).</a:t>
            </a:r>
          </a:p>
          <a:p>
            <a:endParaRPr lang="en-US" sz="2800" dirty="0"/>
          </a:p>
          <a:p>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a:t>There was also a great influx of immigrants from China, Japan, Mexico, and the Caribbean. </a:t>
            </a:r>
          </a:p>
          <a:p>
            <a:endParaRPr lang="en-US"/>
          </a:p>
          <a:p>
            <a:r>
              <a:rPr lang="en-US"/>
              <a:t>Reasons for mass immigration to U.S.:</a:t>
            </a:r>
          </a:p>
          <a:p>
            <a:pPr lvl="1"/>
            <a:r>
              <a:rPr lang="en-US"/>
              <a:t>Hope of becoming rich</a:t>
            </a:r>
          </a:p>
          <a:p>
            <a:pPr lvl="1"/>
            <a:r>
              <a:rPr lang="en-US"/>
              <a:t>Famine in homeland</a:t>
            </a:r>
          </a:p>
          <a:p>
            <a:pPr lvl="1"/>
            <a:r>
              <a:rPr lang="en-US"/>
              <a:t>Land shortages</a:t>
            </a:r>
          </a:p>
          <a:p>
            <a:pPr lvl="1"/>
            <a:r>
              <a:rPr lang="en-US"/>
              <a:t>Political/religious persecution</a:t>
            </a:r>
          </a:p>
          <a:p>
            <a:pPr lvl="1"/>
            <a:endParaRPr lang="en-US"/>
          </a:p>
          <a:p>
            <a:r>
              <a:rPr lang="en-US"/>
              <a:t>Most immigrants settled in eastern and mid-western cities where factories/factory jobs could be found.  </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to="" calcmode="lin" valueType="num">
                                      <p:cBhvr>
                                        <p:cTn id="3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sz="2400"/>
              <a:t>Immigrants gained access to the country by passing inspection (both physical and mental) at immigration stations:</a:t>
            </a:r>
          </a:p>
          <a:p>
            <a:pPr lvl="1"/>
            <a:r>
              <a:rPr lang="en-US" sz="2400" b="1" u="sng"/>
              <a:t>Ellis Island</a:t>
            </a:r>
            <a:r>
              <a:rPr lang="en-US" sz="2400"/>
              <a:t>- located in New York Harbor and was the entry point for those crossing the Atlantic Ocean</a:t>
            </a:r>
          </a:p>
          <a:p>
            <a:pPr lvl="1"/>
            <a:r>
              <a:rPr lang="en-US" sz="2400" b="1" u="sng"/>
              <a:t>Angel Island</a:t>
            </a:r>
            <a:r>
              <a:rPr lang="en-US" sz="2400"/>
              <a:t>- located in San Francisco Bay and was the entry point for those crossing the Pacific Ocean</a:t>
            </a:r>
          </a:p>
          <a:p>
            <a:r>
              <a:rPr lang="en-US" sz="2800"/>
              <a:t>Native-born Americans viewed the country as a great “melting pot” where immigrants were to blend in and abandon their native language and customs.  </a:t>
            </a:r>
          </a:p>
          <a:p>
            <a:endParaRPr lang="en-US" sz="2400"/>
          </a:p>
          <a:p>
            <a:r>
              <a:rPr lang="en-US" sz="2800"/>
              <a:t>Unfortunately, many immigrants found meshing into American society difficult, and they chose to live in ethnic communities (such as Little Italy).  They wanted to preserve as much of their culture as possible.  </a:t>
            </a:r>
          </a:p>
          <a:p>
            <a:pPr lvl="1"/>
            <a:r>
              <a:rPr lang="en-US"/>
              <a:t>This reality is called the “salad bowl” theory.</a:t>
            </a:r>
          </a:p>
          <a:p>
            <a:pPr>
              <a:buFont typeface="Arial" charset="0"/>
              <a:buNone/>
            </a:pPr>
            <a:endParaRPr lang="en-US" sz="240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to="" calcmode="lin" valueType="num">
                                      <p:cBhvr>
                                        <p:cTn id="30"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a:t>Immigrants refusal to assimilate and their habit of “stealing jobs” from native-born American workers led to the emergence of strong anti-immigrant feelings.  </a:t>
            </a:r>
            <a:r>
              <a:rPr lang="en-US"/>
              <a:t>Other reasons are…</a:t>
            </a:r>
            <a:endParaRPr lang="en-US" dirty="0"/>
          </a:p>
          <a:p>
            <a:r>
              <a:rPr lang="en-US" dirty="0"/>
              <a:t>This led to the rise/creation of:</a:t>
            </a:r>
          </a:p>
          <a:p>
            <a:pPr lvl="1"/>
            <a:r>
              <a:rPr lang="en-US" b="1" u="sng" dirty="0"/>
              <a:t>Nativism</a:t>
            </a:r>
            <a:r>
              <a:rPr lang="en-US" dirty="0"/>
              <a:t>- hatred of immigrants.  </a:t>
            </a:r>
          </a:p>
          <a:p>
            <a:pPr lvl="1"/>
            <a:r>
              <a:rPr lang="en-US" b="1" u="sng" dirty="0"/>
              <a:t>Ku Klux Klan</a:t>
            </a:r>
          </a:p>
          <a:p>
            <a:pPr lvl="1"/>
            <a:r>
              <a:rPr lang="en-US" dirty="0"/>
              <a:t>Legal means of controlling immigration:</a:t>
            </a:r>
          </a:p>
          <a:p>
            <a:pPr lvl="2"/>
            <a:r>
              <a:rPr lang="en-US" sz="2800" b="1" u="sng" dirty="0"/>
              <a:t>Chinese Exclusion Act</a:t>
            </a:r>
            <a:r>
              <a:rPr lang="en-US" sz="2800" dirty="0"/>
              <a:t>- strictly limited Chinese immigration in 1882 and will continue until the early 1940s</a:t>
            </a:r>
          </a:p>
          <a:p>
            <a:pPr lvl="2"/>
            <a:r>
              <a:rPr lang="en-US" sz="2800" b="1" u="sng" dirty="0"/>
              <a:t>Gentleman’s Agreement</a:t>
            </a:r>
            <a:r>
              <a:rPr lang="en-US" sz="2800" dirty="0"/>
              <a:t>- Japan agreed to limit immigration of unskilled workers to the U.S.</a:t>
            </a:r>
            <a:endParaRPr lang="en-US" sz="2800" b="1" u="sng" dirty="0"/>
          </a:p>
          <a:p>
            <a:pPr lv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39762"/>
          </a:xfrm>
        </p:spPr>
        <p:txBody>
          <a:bodyPr/>
          <a:lstStyle/>
          <a:p>
            <a:r>
              <a:rPr lang="en-US" sz="4000" b="1" i="1"/>
              <a:t>The Challenges of Urbanization</a:t>
            </a:r>
          </a:p>
        </p:txBody>
      </p:sp>
      <p:sp>
        <p:nvSpPr>
          <p:cNvPr id="3" name="Content Placeholder 2"/>
          <p:cNvSpPr>
            <a:spLocks noGrp="1"/>
          </p:cNvSpPr>
          <p:nvPr>
            <p:ph idx="1"/>
          </p:nvPr>
        </p:nvSpPr>
        <p:spPr>
          <a:xfrm>
            <a:off x="152400" y="1066800"/>
            <a:ext cx="8839200" cy="5638800"/>
          </a:xfrm>
        </p:spPr>
        <p:txBody>
          <a:bodyPr/>
          <a:lstStyle/>
          <a:p>
            <a:r>
              <a:rPr lang="en-US" sz="2800" dirty="0"/>
              <a:t>Technological advances in farming, coupled with mass immigration, led to rapid </a:t>
            </a:r>
            <a:r>
              <a:rPr lang="en-US" sz="2800" u="sng" dirty="0"/>
              <a:t>urbanization</a:t>
            </a:r>
            <a:r>
              <a:rPr lang="en-US" sz="2800" dirty="0"/>
              <a:t>- growth of cities.  </a:t>
            </a:r>
          </a:p>
          <a:p>
            <a:endParaRPr lang="en-US" sz="2800" dirty="0"/>
          </a:p>
          <a:p>
            <a:r>
              <a:rPr lang="en-US" sz="2800" dirty="0"/>
              <a:t>People were heading to the cities looking for jobs in the growing and expanding factories.</a:t>
            </a:r>
          </a:p>
          <a:p>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lstStyle/>
          <a:p>
            <a:r>
              <a:rPr lang="en-US" sz="2800" dirty="0"/>
              <a:t>There were many problems to be found in these fast growing cities:</a:t>
            </a:r>
          </a:p>
          <a:p>
            <a:pPr lvl="1"/>
            <a:r>
              <a:rPr lang="en-US" sz="2400" b="1" u="sng" dirty="0"/>
              <a:t>Housing</a:t>
            </a:r>
            <a:r>
              <a:rPr lang="en-US" sz="2400" dirty="0"/>
              <a:t>- many families lived in </a:t>
            </a:r>
            <a:r>
              <a:rPr lang="en-US" sz="2400" u="sng" dirty="0"/>
              <a:t>tenements</a:t>
            </a:r>
            <a:r>
              <a:rPr lang="en-US" sz="2400" dirty="0"/>
              <a:t>- overcrowded and unsanitary multifamily urban dwellings</a:t>
            </a:r>
          </a:p>
          <a:p>
            <a:pPr lvl="2"/>
            <a:r>
              <a:rPr lang="en-US" sz="2800" dirty="0"/>
              <a:t>As cities grew and these problems intensified, social welfare reformers worked to relieve urban poverty.</a:t>
            </a:r>
          </a:p>
          <a:p>
            <a:pPr lvl="3"/>
            <a:r>
              <a:rPr lang="en-US" sz="2800" b="1" u="sng" dirty="0"/>
              <a:t>Social Gospel Movement</a:t>
            </a:r>
            <a:r>
              <a:rPr lang="en-US" sz="2800" dirty="0"/>
              <a:t>- preaching that focused on salvation through service to the poor</a:t>
            </a:r>
          </a:p>
          <a:p>
            <a:pPr lvl="3"/>
            <a:r>
              <a:rPr lang="en-US" sz="2800" b="1" u="sng" dirty="0"/>
              <a:t>Settlement houses</a:t>
            </a:r>
            <a:r>
              <a:rPr lang="en-US" sz="2800" dirty="0"/>
              <a:t>- community centers created to provide assistance to needy people </a:t>
            </a:r>
          </a:p>
          <a:p>
            <a:pPr lvl="4"/>
            <a:r>
              <a:rPr lang="en-US" sz="2800" dirty="0"/>
              <a:t> Jane Addams was involved in the creation of the first settlement houses in the United States.  She was a committed social activist that worked to improve the lives of people in cities.</a:t>
            </a:r>
          </a:p>
          <a:p>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lvl="1"/>
            <a:r>
              <a:rPr lang="en-US" sz="2400" b="1" u="sng" dirty="0"/>
              <a:t>Transportation</a:t>
            </a:r>
            <a:r>
              <a:rPr lang="en-US" sz="2400" dirty="0"/>
              <a:t>- mass public transit (system to move large numbers of people from place to place) was started with things like street cars, subways, and elevated trains</a:t>
            </a:r>
          </a:p>
          <a:p>
            <a:pPr lvl="1"/>
            <a:r>
              <a:rPr lang="en-US" sz="2400" b="1" u="sng" dirty="0"/>
              <a:t>Water</a:t>
            </a:r>
            <a:r>
              <a:rPr lang="en-US" sz="2400" dirty="0"/>
              <a:t>- Few cities had adequate, safe water piped into dwellings.  </a:t>
            </a:r>
            <a:r>
              <a:rPr lang="en-US" sz="2400" i="1" u="sng" dirty="0"/>
              <a:t>Filtration and chlorination will be introduced</a:t>
            </a:r>
            <a:r>
              <a:rPr lang="en-US" sz="2400" dirty="0"/>
              <a:t>, but safe water concerns remained into the 20</a:t>
            </a:r>
            <a:r>
              <a:rPr lang="en-US" sz="2400" baseline="30000" dirty="0"/>
              <a:t>th</a:t>
            </a:r>
            <a:r>
              <a:rPr lang="en-US" sz="2400" dirty="0"/>
              <a:t> century.</a:t>
            </a:r>
          </a:p>
          <a:p>
            <a:pPr lvl="1"/>
            <a:r>
              <a:rPr lang="en-US" sz="2400" b="1" u="sng" dirty="0"/>
              <a:t>Sanitation</a:t>
            </a:r>
            <a:r>
              <a:rPr lang="en-US" sz="2400" dirty="0"/>
              <a:t>- Many problems like garbage in the streets, open flow sewers, horse manure, and factory pollution constantly challenged urban leaders.</a:t>
            </a:r>
          </a:p>
          <a:p>
            <a:pPr lvl="1"/>
            <a:r>
              <a:rPr lang="en-US" sz="2400" b="1" u="sng" dirty="0"/>
              <a:t>Crime</a:t>
            </a:r>
            <a:r>
              <a:rPr lang="en-US" sz="2400" dirty="0"/>
              <a:t>- most city’s police forces were too small to impact crime (pickpockets and thieves)</a:t>
            </a:r>
          </a:p>
          <a:p>
            <a:pPr lvl="1"/>
            <a:r>
              <a:rPr lang="en-US" sz="2400" b="1" u="sng" dirty="0"/>
              <a:t>Fire</a:t>
            </a:r>
            <a:r>
              <a:rPr lang="en-US" sz="2400" dirty="0"/>
              <a:t>- This was a menace due to limited water supplies, but was improved with full-time fire departments.</a:t>
            </a:r>
          </a:p>
          <a:p>
            <a:pPr lvl="1">
              <a:buFont typeface="Arial" charset="0"/>
              <a:buNone/>
            </a:pPr>
            <a:endParaRPr lang="en-US" sz="2400" dirty="0"/>
          </a:p>
          <a:p>
            <a:endParaRPr lang="en-US" sz="2800" dirty="0"/>
          </a:p>
          <a:p>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143000"/>
            <a:ext cx="7772400" cy="1905000"/>
          </a:xfrm>
        </p:spPr>
        <p:txBody>
          <a:bodyPr/>
          <a:lstStyle/>
          <a:p>
            <a:pPr eaLnBrk="1" hangingPunct="1"/>
            <a:r>
              <a:rPr lang="en-US" b="1" dirty="0"/>
              <a:t>UNITED STATES HISTORY</a:t>
            </a:r>
            <a:br>
              <a:rPr lang="en-US" b="1" dirty="0"/>
            </a:br>
            <a:r>
              <a:rPr lang="en-US" b="1" dirty="0"/>
              <a:t>Unit 2 </a:t>
            </a:r>
          </a:p>
        </p:txBody>
      </p:sp>
      <p:sp>
        <p:nvSpPr>
          <p:cNvPr id="2051" name="Subtitle 2"/>
          <p:cNvSpPr>
            <a:spLocks noGrp="1"/>
          </p:cNvSpPr>
          <p:nvPr>
            <p:ph type="subTitle" idx="1"/>
          </p:nvPr>
        </p:nvSpPr>
        <p:spPr>
          <a:xfrm>
            <a:off x="457200" y="2971800"/>
            <a:ext cx="8229600" cy="3657600"/>
          </a:xfrm>
        </p:spPr>
        <p:txBody>
          <a:bodyPr/>
          <a:lstStyle/>
          <a:p>
            <a:pPr eaLnBrk="1" hangingPunct="1"/>
            <a:endParaRPr lang="en-US" b="1" dirty="0">
              <a:solidFill>
                <a:srgbClr val="FF0000"/>
              </a:solidFill>
            </a:endParaRPr>
          </a:p>
          <a:p>
            <a:pPr eaLnBrk="1" hangingPunct="1"/>
            <a:r>
              <a:rPr lang="en-US" sz="4400" b="1" dirty="0">
                <a:solidFill>
                  <a:srgbClr val="FF0000"/>
                </a:solidFill>
              </a:rPr>
              <a:t>Industrialization, Immigration, Urbanization, and The Gilded Age: </a:t>
            </a:r>
          </a:p>
          <a:p>
            <a:pPr eaLnBrk="1" hangingPunct="1"/>
            <a:r>
              <a:rPr lang="en-US" b="1" dirty="0">
                <a:solidFill>
                  <a:srgbClr val="FF0000"/>
                </a:solidFill>
              </a:rPr>
              <a:t>America in the latter part </a:t>
            </a:r>
          </a:p>
          <a:p>
            <a:pPr eaLnBrk="1" hangingPunct="1"/>
            <a:r>
              <a:rPr lang="en-US" b="1" dirty="0">
                <a:solidFill>
                  <a:srgbClr val="FF0000"/>
                </a:solidFill>
              </a:rPr>
              <a:t>of the 19</a:t>
            </a:r>
            <a:r>
              <a:rPr lang="en-US" b="1" baseline="30000" dirty="0">
                <a:solidFill>
                  <a:srgbClr val="FF0000"/>
                </a:solidFill>
              </a:rPr>
              <a:t>th</a:t>
            </a:r>
            <a:r>
              <a:rPr lang="en-US" b="1" dirty="0">
                <a:solidFill>
                  <a:srgbClr val="FF0000"/>
                </a:solidFill>
              </a:rPr>
              <a:t> Century</a:t>
            </a:r>
          </a:p>
          <a:p>
            <a:pPr eaLnBrk="1" hangingPunct="1"/>
            <a:endParaRPr lang="en-US"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8229600" cy="639762"/>
          </a:xfrm>
        </p:spPr>
        <p:txBody>
          <a:bodyPr/>
          <a:lstStyle/>
          <a:p>
            <a:r>
              <a:rPr lang="en-US" b="1" i="1"/>
              <a:t>Politics in the Gilded Age</a:t>
            </a:r>
          </a:p>
        </p:txBody>
      </p:sp>
      <p:sp>
        <p:nvSpPr>
          <p:cNvPr id="3" name="Content Placeholder 2"/>
          <p:cNvSpPr>
            <a:spLocks noGrp="1"/>
          </p:cNvSpPr>
          <p:nvPr>
            <p:ph idx="1"/>
          </p:nvPr>
        </p:nvSpPr>
        <p:spPr>
          <a:xfrm>
            <a:off x="152400" y="914400"/>
            <a:ext cx="8839200" cy="5791200"/>
          </a:xfrm>
        </p:spPr>
        <p:txBody>
          <a:bodyPr/>
          <a:lstStyle/>
          <a:p>
            <a:r>
              <a:rPr lang="en-US" sz="2800" dirty="0"/>
              <a:t>As cities rapidly grew, a new political power structure emerged in them. The new structure was called a </a:t>
            </a:r>
            <a:r>
              <a:rPr lang="en-US" sz="2800" b="1" u="sng" dirty="0"/>
              <a:t>political machine</a:t>
            </a:r>
            <a:r>
              <a:rPr lang="en-US" sz="2800" dirty="0"/>
              <a:t>- organized group that controlled the activities of a political party in a city.  </a:t>
            </a:r>
          </a:p>
          <a:p>
            <a:pPr lvl="1"/>
            <a:r>
              <a:rPr lang="en-US" sz="2400" dirty="0"/>
              <a:t>The most famous of these was </a:t>
            </a:r>
            <a:r>
              <a:rPr lang="en-US" sz="2400" b="1" dirty="0"/>
              <a:t>Tammany Hall</a:t>
            </a:r>
            <a:r>
              <a:rPr lang="en-US" sz="2400" dirty="0"/>
              <a:t>, New York’s powerful Democratic machine.</a:t>
            </a:r>
          </a:p>
          <a:p>
            <a:r>
              <a:rPr lang="en-US" sz="2800" dirty="0"/>
              <a:t>Each machine was led by a powerful man—the Boss.  The boss’s main goals were to:</a:t>
            </a:r>
          </a:p>
          <a:p>
            <a:pPr lvl="1"/>
            <a:r>
              <a:rPr lang="en-US" sz="2400" dirty="0"/>
              <a:t> gain support among voters;</a:t>
            </a:r>
          </a:p>
          <a:p>
            <a:pPr lvl="1"/>
            <a:r>
              <a:rPr lang="en-US" sz="2400" dirty="0"/>
              <a:t>extend influence by whatever means necessary; and,</a:t>
            </a:r>
          </a:p>
          <a:p>
            <a:pPr lvl="1"/>
            <a:r>
              <a:rPr lang="en-US" sz="2400" dirty="0"/>
              <a:t>make as much money as possible.</a:t>
            </a:r>
          </a:p>
          <a:p>
            <a:r>
              <a:rPr lang="en-US" sz="2400" dirty="0"/>
              <a:t>The most famous, or infamous, boss was William Tweed (aka “Boss” Tweed). </a:t>
            </a:r>
          </a:p>
          <a:p>
            <a:endParaRPr lang="en-US" sz="2400" dirty="0"/>
          </a:p>
          <a:p>
            <a:endParaRPr lang="en-US" sz="2400" b="1" u="sng" dirty="0"/>
          </a:p>
          <a:p>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sz="2800" dirty="0"/>
              <a:t>Political machines and bosses were often very corrupt.</a:t>
            </a:r>
          </a:p>
          <a:p>
            <a:r>
              <a:rPr lang="en-US" sz="2800" dirty="0"/>
              <a:t>How did political machines gain office—and the power and wealth that come with it?</a:t>
            </a:r>
          </a:p>
          <a:p>
            <a:pPr lvl="1"/>
            <a:r>
              <a:rPr lang="en-US" sz="2400" dirty="0"/>
              <a:t> by helping immigrants!!!!!!!</a:t>
            </a:r>
          </a:p>
          <a:p>
            <a:r>
              <a:rPr lang="en-US" sz="3200" dirty="0"/>
              <a:t>The main target of political machines and bosses were immigrants.  They helped immigrants become citizens, find jobs, and even by translating if they knew no English.  In return, they expected the immigrants to support the machine/boss with </a:t>
            </a:r>
            <a:r>
              <a:rPr lang="en-US" sz="3200" b="1" dirty="0"/>
              <a:t>VOTES</a:t>
            </a:r>
            <a:r>
              <a:rPr lang="en-US" sz="3200" dirty="0"/>
              <a:t>.  By far, the majority did.</a:t>
            </a:r>
          </a:p>
          <a:p>
            <a:r>
              <a:rPr lang="en-US" sz="2800" dirty="0"/>
              <a:t>Political machines were most influential and powerful in urban areas, but they did have their eyes on national politics too.  Patronage will become a major issue of concern.</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sz="2800" b="1" u="sng" dirty="0"/>
              <a:t>Patronage</a:t>
            </a:r>
            <a:r>
              <a:rPr lang="en-US" sz="2800" dirty="0"/>
              <a:t>- the giving of government jobs to people who had helped a candidate get elected (also referred to as the “spoils system”)</a:t>
            </a:r>
          </a:p>
          <a:p>
            <a:endParaRPr lang="en-US" sz="2800" b="1" u="sng" dirty="0"/>
          </a:p>
          <a:p>
            <a:r>
              <a:rPr lang="en-US" sz="2800" dirty="0"/>
              <a:t>This problem came to head on July 2, 1881, when President James Garfield was shot by Charles </a:t>
            </a:r>
            <a:r>
              <a:rPr lang="en-US" sz="2800" dirty="0" err="1"/>
              <a:t>Guiteau</a:t>
            </a:r>
            <a:r>
              <a:rPr lang="en-US" sz="2800" dirty="0"/>
              <a:t>.  Garfield would die soon after and be replaced by his Vice President (now President) Chester A. Arthur.</a:t>
            </a:r>
          </a:p>
          <a:p>
            <a:endParaRPr lang="en-US" sz="2800" dirty="0"/>
          </a:p>
          <a:p>
            <a:r>
              <a:rPr lang="en-US" sz="2800" dirty="0"/>
              <a:t>This event led to the creation of the </a:t>
            </a:r>
            <a:r>
              <a:rPr lang="en-US" sz="2800" b="1" u="sng" dirty="0"/>
              <a:t>Pendleton Civil Service Act</a:t>
            </a:r>
            <a:r>
              <a:rPr lang="en-US" sz="2800" dirty="0"/>
              <a:t>- appointments to federal jobs are to be awarded through a merit system based on a written examination</a:t>
            </a:r>
            <a:endParaRPr lang="en-US" sz="2800" b="1" u="sng"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792162"/>
          </a:xfrm>
        </p:spPr>
        <p:txBody>
          <a:bodyPr/>
          <a:lstStyle/>
          <a:p>
            <a:pPr eaLnBrk="1" hangingPunct="1"/>
            <a:r>
              <a:rPr lang="en-US" b="1" i="1"/>
              <a:t>The Expansion of Industry</a:t>
            </a:r>
          </a:p>
        </p:txBody>
      </p:sp>
      <p:sp>
        <p:nvSpPr>
          <p:cNvPr id="3" name="Content Placeholder 2"/>
          <p:cNvSpPr>
            <a:spLocks noGrp="1"/>
          </p:cNvSpPr>
          <p:nvPr>
            <p:ph idx="1"/>
          </p:nvPr>
        </p:nvSpPr>
        <p:spPr>
          <a:xfrm>
            <a:off x="152400" y="990600"/>
            <a:ext cx="8839200" cy="5715000"/>
          </a:xfrm>
        </p:spPr>
        <p:txBody>
          <a:bodyPr/>
          <a:lstStyle/>
          <a:p>
            <a:pPr eaLnBrk="1" hangingPunct="1"/>
            <a:r>
              <a:rPr lang="en-US" dirty="0"/>
              <a:t>Following the Civil War, the U.S. was still primarily an agricultural nation.  Over the course of the next 60 years, we will grow into the world’s leading industrial giant.</a:t>
            </a:r>
          </a:p>
          <a:p>
            <a:pPr eaLnBrk="1" hangingPunct="1"/>
            <a:endParaRPr lang="en-US" dirty="0"/>
          </a:p>
          <a:p>
            <a:pPr eaLnBrk="1" hangingPunct="1"/>
            <a:r>
              <a:rPr lang="en-US" dirty="0"/>
              <a:t>People and inventions that promoted change:</a:t>
            </a:r>
          </a:p>
          <a:p>
            <a:pPr lvl="1" eaLnBrk="1" hangingPunct="1"/>
            <a:r>
              <a:rPr lang="en-US" b="1" u="sng" dirty="0"/>
              <a:t>Henry Bessemer</a:t>
            </a:r>
            <a:r>
              <a:rPr lang="en-US" dirty="0"/>
              <a:t>- created the Bessemer process which removed carbon and other impurities from molten iron to make better, stronger steel</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lvl="1" eaLnBrk="1" hangingPunct="1"/>
            <a:r>
              <a:rPr lang="en-US" b="1" u="sng" dirty="0"/>
              <a:t>Alexander Graham Bell</a:t>
            </a:r>
            <a:r>
              <a:rPr lang="en-US" dirty="0"/>
              <a:t>- invented the telephone</a:t>
            </a:r>
          </a:p>
          <a:p>
            <a:pPr lvl="1" eaLnBrk="1" hangingPunct="1"/>
            <a:r>
              <a:rPr lang="en-US" b="1" u="sng" dirty="0"/>
              <a:t>Christopher Sholes</a:t>
            </a:r>
            <a:r>
              <a:rPr lang="en-US" dirty="0"/>
              <a:t>- invented the typewriter </a:t>
            </a:r>
          </a:p>
          <a:p>
            <a:pPr lvl="2" eaLnBrk="1" hangingPunct="1"/>
            <a:r>
              <a:rPr lang="en-US" dirty="0"/>
              <a:t>Who did this help to bring into the workforce?</a:t>
            </a:r>
          </a:p>
          <a:p>
            <a:pPr lvl="2" eaLnBrk="1" hangingPunct="1"/>
            <a:r>
              <a:rPr lang="en-US" dirty="0"/>
              <a:t>What other major invention can be credited with bringing even more women into the labor force?</a:t>
            </a:r>
          </a:p>
          <a:p>
            <a:pPr lvl="1" eaLnBrk="1" hangingPunct="1"/>
            <a:r>
              <a:rPr lang="en-US" b="1" u="sng" dirty="0"/>
              <a:t>Thomas Edison</a:t>
            </a:r>
            <a:r>
              <a:rPr lang="en-US" dirty="0"/>
              <a:t>- perfected the incandescent light bulb and created a system for producing and distributing electrical power</a:t>
            </a:r>
          </a:p>
          <a:p>
            <a:pPr lvl="2" eaLnBrk="1" hangingPunct="1"/>
            <a:r>
              <a:rPr lang="en-US" dirty="0"/>
              <a:t>Effects on cities:</a:t>
            </a:r>
          </a:p>
          <a:p>
            <a:pPr lvl="3" eaLnBrk="1" hangingPunct="1"/>
            <a:r>
              <a:rPr lang="en-US" sz="2800" dirty="0"/>
              <a:t>Led to things like electric streetcars which allowed faster movement by people throughout cities</a:t>
            </a:r>
          </a:p>
          <a:p>
            <a:pPr lvl="3" eaLnBrk="1" hangingPunct="1"/>
            <a:r>
              <a:rPr lang="en-US" sz="2800" dirty="0"/>
              <a:t>Manufacturers could now locate factories anywhere due to the constant energy source (previously built along rivers)</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amond(in)">
                                      <p:cBhvr>
                                        <p:cTn id="30" dur="2000"/>
                                        <p:tgtEl>
                                          <p:spTgt spid="3">
                                            <p:txEl>
                                              <p:pRg st="5" end="5"/>
                                            </p:txEl>
                                          </p:spTgt>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amond(in)">
                                      <p:cBhvr>
                                        <p:cTn id="33" dur="2000"/>
                                        <p:tgtEl>
                                          <p:spTgt spid="3">
                                            <p:txEl>
                                              <p:pRg st="6" end="6"/>
                                            </p:txEl>
                                          </p:spTgt>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diamond(in)">
                                      <p:cBhvr>
                                        <p:cTn id="3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a:t>Railroads in the late-19</a:t>
            </a:r>
            <a:r>
              <a:rPr lang="en-US" baseline="30000" dirty="0"/>
              <a:t>th</a:t>
            </a:r>
            <a:r>
              <a:rPr lang="en-US" dirty="0"/>
              <a:t> century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2060664"/>
              </p:ext>
            </p:extLst>
          </p:nvPr>
        </p:nvGraphicFramePr>
        <p:xfrm>
          <a:off x="0" y="990600"/>
          <a:ext cx="9067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9743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b="1" i="1" dirty="0"/>
              <a:t>The Age of the Railroads</a:t>
            </a:r>
          </a:p>
        </p:txBody>
      </p:sp>
      <p:sp>
        <p:nvSpPr>
          <p:cNvPr id="3" name="Content Placeholder 2"/>
          <p:cNvSpPr>
            <a:spLocks noGrp="1"/>
          </p:cNvSpPr>
          <p:nvPr>
            <p:ph idx="1"/>
          </p:nvPr>
        </p:nvSpPr>
        <p:spPr>
          <a:xfrm>
            <a:off x="152400" y="914400"/>
            <a:ext cx="8839200" cy="5791200"/>
          </a:xfrm>
        </p:spPr>
        <p:txBody>
          <a:bodyPr/>
          <a:lstStyle/>
          <a:p>
            <a:pPr eaLnBrk="1" hangingPunct="1"/>
            <a:r>
              <a:rPr lang="en-US" dirty="0"/>
              <a:t>Railroads continued to positively impact society:</a:t>
            </a:r>
          </a:p>
          <a:p>
            <a:pPr lvl="1" eaLnBrk="1" hangingPunct="1"/>
            <a:r>
              <a:rPr lang="en-US" dirty="0"/>
              <a:t>Goods were being transported to all regions of the country</a:t>
            </a:r>
          </a:p>
          <a:p>
            <a:pPr lvl="1" eaLnBrk="1" hangingPunct="1"/>
            <a:r>
              <a:rPr lang="en-US" dirty="0"/>
              <a:t>Promoted the creation/growth of towns and cities</a:t>
            </a:r>
          </a:p>
          <a:p>
            <a:pPr lvl="1" eaLnBrk="1" hangingPunct="1"/>
            <a:r>
              <a:rPr lang="en-US" dirty="0"/>
              <a:t>Thousands of new jobs and off-shoot industries were created</a:t>
            </a:r>
          </a:p>
          <a:p>
            <a:pPr eaLnBrk="1" hangingPunct="1"/>
            <a:r>
              <a:rPr lang="en-US" dirty="0"/>
              <a:t>There did continue to be problems as well:</a:t>
            </a:r>
          </a:p>
          <a:p>
            <a:pPr lvl="1" eaLnBrk="1" hangingPunct="1"/>
            <a:r>
              <a:rPr lang="en-US" dirty="0"/>
              <a:t>Corruption was widespread in railroad companies</a:t>
            </a:r>
          </a:p>
          <a:p>
            <a:pPr lvl="1" eaLnBrk="1" hangingPunct="1"/>
            <a:r>
              <a:rPr lang="en-US" dirty="0"/>
              <a:t>Farmers and ranchers were upset over shipping costs</a:t>
            </a:r>
          </a:p>
          <a:p>
            <a:pPr lvl="1" eaLnBrk="1" hangingPunct="1"/>
            <a:r>
              <a:rPr lang="en-US" dirty="0"/>
              <a:t>Railroad companies were selling their extra land to other business rather than desperate farmers</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52400" y="152400"/>
            <a:ext cx="8839200" cy="6553200"/>
          </a:xfrm>
        </p:spPr>
        <p:txBody>
          <a:bodyPr/>
          <a:lstStyle/>
          <a:p>
            <a:pPr eaLnBrk="1" hangingPunct="1"/>
            <a:r>
              <a:rPr lang="en-US" dirty="0"/>
              <a:t>In response to continued pressure from farmers about railroad corruption and abuses, Congress passed the </a:t>
            </a:r>
            <a:r>
              <a:rPr lang="en-US" u="sng" dirty="0"/>
              <a:t>Interstate Commerce Act</a:t>
            </a:r>
            <a:r>
              <a:rPr lang="en-US" dirty="0"/>
              <a:t>- established a five member Interstate Commerce Commission to oversee and supervise railroad activities.</a:t>
            </a:r>
          </a:p>
          <a:p>
            <a:pPr eaLnBrk="1" hangingPunct="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to="" calcmode="lin" valueType="num">
                                      <p:cBhvr>
                                        <p:cTn id="7" dur="1" fill="hold"/>
                                        <p:tgtEl>
                                          <p:spTgt spid="6146">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39762"/>
          </a:xfrm>
        </p:spPr>
        <p:txBody>
          <a:bodyPr/>
          <a:lstStyle/>
          <a:p>
            <a:pPr eaLnBrk="1" hangingPunct="1"/>
            <a:r>
              <a:rPr lang="en-US" b="1" i="1"/>
              <a:t>Big Business and Labor</a:t>
            </a:r>
          </a:p>
        </p:txBody>
      </p:sp>
      <p:sp>
        <p:nvSpPr>
          <p:cNvPr id="3" name="Content Placeholder 2"/>
          <p:cNvSpPr>
            <a:spLocks noGrp="1"/>
          </p:cNvSpPr>
          <p:nvPr>
            <p:ph idx="1"/>
          </p:nvPr>
        </p:nvSpPr>
        <p:spPr>
          <a:xfrm>
            <a:off x="152400" y="1066800"/>
            <a:ext cx="8839200" cy="5638800"/>
          </a:xfrm>
        </p:spPr>
        <p:txBody>
          <a:bodyPr/>
          <a:lstStyle/>
          <a:p>
            <a:pPr eaLnBrk="1" hangingPunct="1"/>
            <a:r>
              <a:rPr lang="en-US" dirty="0"/>
              <a:t>As the U.S. was rapidly industrializing, several men came up with new business strategies that impacted society.  These men were called both captains of industry, as well as robber barons.</a:t>
            </a:r>
          </a:p>
          <a:p>
            <a:pPr lvl="1" eaLnBrk="1" hangingPunct="1"/>
            <a:r>
              <a:rPr lang="en-US" u="sng" dirty="0"/>
              <a:t>Andrew Carnegie</a:t>
            </a:r>
            <a:r>
              <a:rPr lang="en-US" dirty="0"/>
              <a:t>- founded and built the Carnegie Steel Company (by 1899 produced more steel than all factories in Great Britain).  Two of his main strategies:</a:t>
            </a:r>
          </a:p>
          <a:p>
            <a:pPr lvl="2" eaLnBrk="1" hangingPunct="1"/>
            <a:r>
              <a:rPr lang="en-US" dirty="0"/>
              <a:t>Vertical integration- buying out your suppliers in order to control raw materials and transportation</a:t>
            </a:r>
          </a:p>
          <a:p>
            <a:pPr lvl="2" eaLnBrk="1" hangingPunct="1"/>
            <a:r>
              <a:rPr lang="en-US" dirty="0"/>
              <a:t>Horizontal integration- buying out or destroying your competition in order to control a market.</a:t>
            </a:r>
          </a:p>
          <a:p>
            <a:pPr lvl="2" eaLnBrk="1" hangingPunct="1">
              <a:buFont typeface="Arial" charse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lvl="1" eaLnBrk="1" hangingPunct="1"/>
            <a:r>
              <a:rPr lang="en-US" sz="3200" u="sng" dirty="0"/>
              <a:t>John D. Rockefeller</a:t>
            </a:r>
            <a:r>
              <a:rPr lang="en-US" sz="3200" dirty="0"/>
              <a:t>- created Standard Oil Company and gained control over the country’s oil market by:</a:t>
            </a:r>
          </a:p>
          <a:p>
            <a:pPr lvl="2" eaLnBrk="1" hangingPunct="1"/>
            <a:r>
              <a:rPr lang="en-US" sz="2800" dirty="0"/>
              <a:t>Under pricing competitors and driving them out of business</a:t>
            </a:r>
            <a:endParaRPr lang="en-US" dirty="0"/>
          </a:p>
          <a:p>
            <a:pPr lvl="3" eaLnBrk="1" hangingPunct="1"/>
            <a:r>
              <a:rPr lang="en-US" sz="2800" dirty="0"/>
              <a:t>This led to the development of </a:t>
            </a:r>
            <a:r>
              <a:rPr lang="en-US" sz="2800" u="sng" dirty="0"/>
              <a:t>trusts</a:t>
            </a:r>
            <a:r>
              <a:rPr lang="en-US" sz="2800" dirty="0"/>
              <a:t>, which later turned into </a:t>
            </a:r>
            <a:r>
              <a:rPr lang="en-US" sz="2800" u="sng" dirty="0"/>
              <a:t>monopolies</a:t>
            </a:r>
          </a:p>
          <a:p>
            <a:pPr eaLnBrk="1" hangingPunct="1">
              <a:buFont typeface="Arial" charset="0"/>
              <a:buNone/>
            </a:pPr>
            <a:r>
              <a:rPr lang="en-US" dirty="0"/>
              <a:t>**In 1890 the government, concerned that big corporations would smother the free market, passed the </a:t>
            </a:r>
            <a:r>
              <a:rPr lang="en-US" u="sng" dirty="0"/>
              <a:t>Sherman Antitrust Act</a:t>
            </a:r>
            <a:r>
              <a:rPr lang="en-US" dirty="0"/>
              <a:t>- made it illegal to form a trust that interfered with free trade.  </a:t>
            </a:r>
          </a:p>
          <a:p>
            <a:pPr lvl="1" eaLnBrk="1" hangingPunct="1"/>
            <a:r>
              <a:rPr lang="en-US" dirty="0"/>
              <a:t>Put in different terms, it outlawed monopolies!</a:t>
            </a:r>
          </a:p>
          <a:p>
            <a:pPr lvl="1" eaLnBrk="1" hangingPunct="1"/>
            <a:r>
              <a:rPr lang="en-US" dirty="0"/>
              <a:t>This act proved hard to enforce.</a:t>
            </a:r>
            <a:endParaRPr lang="en-US" u="sng" dirty="0"/>
          </a:p>
          <a:p>
            <a:pPr lvl="1" eaLnBrk="1" hangingPunct="1">
              <a:buFont typeface="Arial" charset="0"/>
              <a:buNone/>
            </a:pPr>
            <a:endParaRPr lang="en-US" u="sng"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2296159A5AD341BB363B59B86E6C1A" ma:contentTypeVersion="2" ma:contentTypeDescription="Create a new document." ma:contentTypeScope="" ma:versionID="6987235d7974ac122abeb366be3eaf40">
  <xsd:schema xmlns:xsd="http://www.w3.org/2001/XMLSchema" xmlns:xs="http://www.w3.org/2001/XMLSchema" xmlns:p="http://schemas.microsoft.com/office/2006/metadata/properties" xmlns:ns2="d9f00b9c-e58d-4994-9860-7e1f037db5eb" targetNamespace="http://schemas.microsoft.com/office/2006/metadata/properties" ma:root="true" ma:fieldsID="f4200bbf4d314707c4814f929ab82481" ns2:_="">
    <xsd:import namespace="d9f00b9c-e58d-4994-9860-7e1f037db5eb"/>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f00b9c-e58d-4994-9860-7e1f037db5e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3D3064-0866-4B27-9520-B9ED35169FE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41FAC60-806A-4F96-8FA1-672E39FF91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f00b9c-e58d-4994-9860-7e1f037db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A7CD41-1667-4412-A7E3-92F61F46D3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5019</TotalTime>
  <Words>1913</Words>
  <Application>Microsoft Office PowerPoint</Application>
  <PresentationFormat>On-screen Show (4:3)</PresentationFormat>
  <Paragraphs>140</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Causes of American Industrialization</vt:lpstr>
      <vt:lpstr>UNITED STATES HISTORY Unit 2 </vt:lpstr>
      <vt:lpstr>The Expansion of Industry</vt:lpstr>
      <vt:lpstr>PowerPoint Presentation</vt:lpstr>
      <vt:lpstr>Railroads in the late-19th century</vt:lpstr>
      <vt:lpstr>The Age of the Railroads</vt:lpstr>
      <vt:lpstr>PowerPoint Presentation</vt:lpstr>
      <vt:lpstr>Big Business and Labor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Challenges of Urbanization</vt:lpstr>
      <vt:lpstr>PowerPoint Presentation</vt:lpstr>
      <vt:lpstr>PowerPoint Presentation</vt:lpstr>
      <vt:lpstr>Politics in the Gilded Age</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CHAPTER 6</dc:title>
  <dc:creator>Owner</dc:creator>
  <cp:lastModifiedBy>Crane, David</cp:lastModifiedBy>
  <cp:revision>123</cp:revision>
  <dcterms:created xsi:type="dcterms:W3CDTF">2009-08-24T12:28:38Z</dcterms:created>
  <dcterms:modified xsi:type="dcterms:W3CDTF">2016-08-31T03:06:02Z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0x010100DB2296159A5AD341BB363B59B86E6C1A</vt:lpwstr>
  </property>
</Properties>
</file>