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7" r:id="rId4"/>
    <p:sldId id="258" r:id="rId5"/>
    <p:sldId id="259" r:id="rId6"/>
    <p:sldId id="260" r:id="rId7"/>
    <p:sldId id="262" r:id="rId8"/>
    <p:sldId id="261" r:id="rId9"/>
    <p:sldId id="264" r:id="rId10"/>
    <p:sldId id="295" r:id="rId11"/>
    <p:sldId id="286" r:id="rId12"/>
    <p:sldId id="266" r:id="rId13"/>
    <p:sldId id="267" r:id="rId14"/>
    <p:sldId id="269" r:id="rId15"/>
    <p:sldId id="270" r:id="rId16"/>
    <p:sldId id="271" r:id="rId17"/>
    <p:sldId id="273" r:id="rId18"/>
    <p:sldId id="274" r:id="rId19"/>
    <p:sldId id="275" r:id="rId20"/>
    <p:sldId id="276" r:id="rId21"/>
    <p:sldId id="277" r:id="rId22"/>
    <p:sldId id="278" r:id="rId23"/>
    <p:sldId id="293" r:id="rId24"/>
    <p:sldId id="294" r:id="rId25"/>
    <p:sldId id="296" r:id="rId26"/>
    <p:sldId id="298" r:id="rId27"/>
    <p:sldId id="299" r:id="rId28"/>
    <p:sldId id="300"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4584BD-83FD-4934-BAED-E34AAE3143C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18193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84BD-83FD-4934-BAED-E34AAE3143C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212343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84BD-83FD-4934-BAED-E34AAE3143C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310978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84BD-83FD-4934-BAED-E34AAE3143C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27287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584BD-83FD-4934-BAED-E34AAE3143C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248249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4584BD-83FD-4934-BAED-E34AAE3143C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393010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4584BD-83FD-4934-BAED-E34AAE3143CB}"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287643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4584BD-83FD-4934-BAED-E34AAE3143CB}"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197192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584BD-83FD-4934-BAED-E34AAE3143CB}"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119122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584BD-83FD-4934-BAED-E34AAE3143C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30235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584BD-83FD-4934-BAED-E34AAE3143C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1DF2C-303B-4B66-8CCF-90226CED8A0A}" type="slidenum">
              <a:rPr lang="en-US" smtClean="0"/>
              <a:t>‹#›</a:t>
            </a:fld>
            <a:endParaRPr lang="en-US"/>
          </a:p>
        </p:txBody>
      </p:sp>
    </p:spTree>
    <p:extLst>
      <p:ext uri="{BB962C8B-B14F-4D97-AF65-F5344CB8AC3E}">
        <p14:creationId xmlns:p14="http://schemas.microsoft.com/office/powerpoint/2010/main" val="15178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84BD-83FD-4934-BAED-E34AAE3143CB}" type="datetimeFigureOut">
              <a:rPr lang="en-US" smtClean="0"/>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1DF2C-303B-4B66-8CCF-90226CED8A0A}" type="slidenum">
              <a:rPr lang="en-US" smtClean="0"/>
              <a:t>‹#›</a:t>
            </a:fld>
            <a:endParaRPr lang="en-US"/>
          </a:p>
        </p:txBody>
      </p:sp>
    </p:spTree>
    <p:extLst>
      <p:ext uri="{BB962C8B-B14F-4D97-AF65-F5344CB8AC3E}">
        <p14:creationId xmlns:p14="http://schemas.microsoft.com/office/powerpoint/2010/main" val="422418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reatbigstory.com/stories/to-dance-like-warriors-these-hula-dancers-train-like-warrio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572250" cy="530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52400"/>
            <a:ext cx="8077200" cy="861774"/>
          </a:xfrm>
          <a:prstGeom prst="rect">
            <a:avLst/>
          </a:prstGeom>
          <a:noFill/>
        </p:spPr>
        <p:txBody>
          <a:bodyPr wrap="square" rtlCol="0">
            <a:spAutoFit/>
          </a:bodyPr>
          <a:lstStyle/>
          <a:p>
            <a:pPr algn="ctr"/>
            <a:r>
              <a:rPr lang="en-US" sz="5000" dirty="0" smtClean="0">
                <a:latin typeface="Algerian" panose="04020705040A02060702" pitchFamily="82" charset="0"/>
              </a:rPr>
              <a:t>Unit 4 – Imperialism </a:t>
            </a:r>
            <a:endParaRPr lang="en-US" sz="5000" dirty="0">
              <a:latin typeface="Algerian" panose="04020705040A02060702" pitchFamily="82" charset="0"/>
            </a:endParaRPr>
          </a:p>
        </p:txBody>
      </p:sp>
    </p:spTree>
    <p:extLst>
      <p:ext uri="{BB962C8B-B14F-4D97-AF65-F5344CB8AC3E}">
        <p14:creationId xmlns:p14="http://schemas.microsoft.com/office/powerpoint/2010/main" val="3947855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5" y="152400"/>
            <a:ext cx="9067800" cy="2543260"/>
          </a:xfrm>
          <a:prstGeom prst="rect">
            <a:avLst/>
          </a:prstGeom>
        </p:spPr>
        <p:txBody>
          <a:bodyPr wrap="square">
            <a:spAutoFit/>
          </a:bodyPr>
          <a:lstStyle/>
          <a:p>
            <a:pPr>
              <a:lnSpc>
                <a:spcPct val="115000"/>
              </a:lnSpc>
              <a:spcAft>
                <a:spcPts val="1000"/>
              </a:spcAft>
            </a:pPr>
            <a:r>
              <a:rPr lang="en-US" b="1" dirty="0">
                <a:latin typeface="Tahoma,Bold"/>
                <a:ea typeface="Calibri"/>
                <a:cs typeface="Tahoma,Bold"/>
              </a:rPr>
              <a:t>This is an excerpt from the Platform of the American Anti-Imperialist League.</a:t>
            </a:r>
            <a:endParaRPr lang="en-US" sz="1600" dirty="0">
              <a:ea typeface="Calibri"/>
              <a:cs typeface="Times New Roman"/>
            </a:endParaRPr>
          </a:p>
          <a:p>
            <a:pPr>
              <a:lnSpc>
                <a:spcPct val="115000"/>
              </a:lnSpc>
              <a:spcAft>
                <a:spcPts val="1000"/>
              </a:spcAft>
            </a:pPr>
            <a:r>
              <a:rPr lang="en-US" sz="1600" b="1" dirty="0">
                <a:latin typeface="Tahoma,Bold"/>
                <a:ea typeface="Calibri"/>
                <a:cs typeface="Tahoma,Bold"/>
              </a:rPr>
              <a:t> </a:t>
            </a:r>
            <a:endParaRPr lang="en-US" sz="1600" dirty="0">
              <a:ea typeface="Calibri"/>
              <a:cs typeface="Times New Roman"/>
            </a:endParaRPr>
          </a:p>
          <a:p>
            <a:pPr>
              <a:lnSpc>
                <a:spcPct val="115000"/>
              </a:lnSpc>
            </a:pPr>
            <a:r>
              <a:rPr lang="en-US" dirty="0">
                <a:latin typeface="Tahoma"/>
                <a:ea typeface="Calibri"/>
                <a:cs typeface="Times New Roman"/>
              </a:rPr>
              <a:t>We regret that it has become necessary in the land of Washington and Lincoln to reaffirm that all men, of whatever race or color, are entitled to life, liberty, and the pursuit of happiness. We maintain that governments derive their just powers from the consent of the governed. We insist that the subjugation of any people is "criminal aggression" and open disloyalty to the distinctive principles of our government.</a:t>
            </a:r>
            <a:endParaRPr lang="en-US" sz="1600" dirty="0">
              <a:ea typeface="Calibri"/>
              <a:cs typeface="Times New Roman"/>
            </a:endParaRPr>
          </a:p>
        </p:txBody>
      </p:sp>
      <p:sp>
        <p:nvSpPr>
          <p:cNvPr id="3" name="Rectangle 2"/>
          <p:cNvSpPr/>
          <p:nvPr/>
        </p:nvSpPr>
        <p:spPr>
          <a:xfrm>
            <a:off x="228600" y="3136344"/>
            <a:ext cx="8763000" cy="3108543"/>
          </a:xfrm>
          <a:prstGeom prst="rect">
            <a:avLst/>
          </a:prstGeom>
        </p:spPr>
        <p:txBody>
          <a:bodyPr wrap="square">
            <a:spAutoFit/>
          </a:bodyPr>
          <a:lstStyle/>
          <a:p>
            <a:r>
              <a:rPr lang="en-US" sz="2800" b="1" dirty="0" smtClean="0"/>
              <a:t>What were the reasons that the American Anti-Imperialist League was against Imperialism? Use text evidence.</a:t>
            </a:r>
          </a:p>
          <a:p>
            <a:r>
              <a:rPr lang="en-US" sz="2800" dirty="0" smtClean="0"/>
              <a:t>1. All men are entitled to . . . ___________________</a:t>
            </a:r>
          </a:p>
          <a:p>
            <a:r>
              <a:rPr lang="en-US" sz="2800" dirty="0" smtClean="0"/>
              <a:t>2. Government derive (get). . . powers from. . . _________</a:t>
            </a:r>
          </a:p>
          <a:p>
            <a:r>
              <a:rPr lang="en-US" sz="2800" dirty="0" smtClean="0"/>
              <a:t>3. Subjugation (controlling) . . .any people is “_______ aggression and . . . disloyalty to the . . .principles of our ___________.</a:t>
            </a:r>
          </a:p>
        </p:txBody>
      </p:sp>
    </p:spTree>
    <p:extLst>
      <p:ext uri="{BB962C8B-B14F-4D97-AF65-F5344CB8AC3E}">
        <p14:creationId xmlns:p14="http://schemas.microsoft.com/office/powerpoint/2010/main" val="199160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524863"/>
          </a:xfrm>
          <a:prstGeom prst="rect">
            <a:avLst/>
          </a:prstGeom>
        </p:spPr>
        <p:txBody>
          <a:bodyPr wrap="square">
            <a:spAutoFit/>
          </a:bodyPr>
          <a:lstStyle/>
          <a:p>
            <a:r>
              <a:rPr lang="en-US" dirty="0" smtClean="0"/>
              <a:t>       </a:t>
            </a:r>
            <a:r>
              <a:rPr lang="en-US" sz="2400" dirty="0" smtClean="0"/>
              <a:t>I </a:t>
            </a:r>
            <a:r>
              <a:rPr lang="en-US" sz="2400" dirty="0"/>
              <a:t>wanted the American eagle to go screaming into the Pacific. H</a:t>
            </a:r>
            <a:r>
              <a:rPr lang="en-US" sz="2400" dirty="0" smtClean="0"/>
              <a:t>ere </a:t>
            </a:r>
            <a:r>
              <a:rPr lang="en-US" sz="2400" dirty="0"/>
              <a:t>are a people who have suffered for three centuries. We can make them as free as ourselves, give them a government and </a:t>
            </a:r>
            <a:r>
              <a:rPr lang="en-US" sz="2400" dirty="0" smtClean="0"/>
              <a:t>a constitution. </a:t>
            </a:r>
            <a:endParaRPr lang="en-US" sz="2400" dirty="0"/>
          </a:p>
          <a:p>
            <a:r>
              <a:rPr lang="en-US" sz="2400" dirty="0" smtClean="0"/>
              <a:t>      But I </a:t>
            </a:r>
            <a:r>
              <a:rPr lang="en-US" sz="2400" dirty="0"/>
              <a:t>have seen that we do not intend to free, but to </a:t>
            </a:r>
            <a:r>
              <a:rPr lang="en-US" sz="2400" dirty="0" smtClean="0"/>
              <a:t>subjugate (control)  </a:t>
            </a:r>
            <a:r>
              <a:rPr lang="en-US" sz="2400" dirty="0"/>
              <a:t>the people of the Philippines. We have gone there to conquer, not to </a:t>
            </a:r>
            <a:r>
              <a:rPr lang="en-US" sz="2400" dirty="0" smtClean="0"/>
              <a:t>redeem. </a:t>
            </a:r>
          </a:p>
          <a:p>
            <a:r>
              <a:rPr lang="en-US" sz="2400" dirty="0"/>
              <a:t> </a:t>
            </a:r>
            <a:r>
              <a:rPr lang="en-US" sz="2400" dirty="0" smtClean="0"/>
              <a:t>      It should be </a:t>
            </a:r>
            <a:r>
              <a:rPr lang="en-US" sz="2400" dirty="0"/>
              <a:t>our </a:t>
            </a:r>
            <a:r>
              <a:rPr lang="en-US" sz="2400" dirty="0" smtClean="0"/>
              <a:t>duty </a:t>
            </a:r>
            <a:r>
              <a:rPr lang="en-US" sz="2400" dirty="0"/>
              <a:t>to make those people free, and let them deal with their own domestic questions in their own way. </a:t>
            </a:r>
            <a:r>
              <a:rPr lang="en-US" sz="2400" dirty="0" smtClean="0"/>
              <a:t>And </a:t>
            </a:r>
            <a:r>
              <a:rPr lang="en-US" sz="2400" dirty="0"/>
              <a:t>so I am an anti-imperialist. I am opposed to having the eagle put its talons on any other land.</a:t>
            </a:r>
          </a:p>
          <a:p>
            <a:endParaRPr lang="en-US" dirty="0"/>
          </a:p>
          <a:p>
            <a:r>
              <a:rPr lang="en-US" dirty="0"/>
              <a:t>Source: From Mark Twain's Weapons of Satire: Anti-Imperialist Writings on the Philippine-American War, Jim Zwick, ed., (Syracuse: Syracuse University Press, 1992</a:t>
            </a:r>
            <a:r>
              <a:rPr lang="en-US" dirty="0" smtClean="0"/>
              <a:t>).</a:t>
            </a:r>
          </a:p>
          <a:p>
            <a:endParaRPr lang="en-US" dirty="0"/>
          </a:p>
          <a:p>
            <a:r>
              <a:rPr lang="en-US" sz="3200" b="1" dirty="0" smtClean="0"/>
              <a:t>Why was Mark Twain an Anti-Imperialist?  Provide text evidence</a:t>
            </a:r>
            <a:r>
              <a:rPr lang="en-US" sz="3200" dirty="0" smtClean="0"/>
              <a:t>.   </a:t>
            </a:r>
            <a:endParaRPr lang="en-US" sz="3200" dirty="0"/>
          </a:p>
          <a:p>
            <a:endParaRPr lang="en-US" dirty="0"/>
          </a:p>
        </p:txBody>
      </p:sp>
    </p:spTree>
    <p:extLst>
      <p:ext uri="{BB962C8B-B14F-4D97-AF65-F5344CB8AC3E}">
        <p14:creationId xmlns:p14="http://schemas.microsoft.com/office/powerpoint/2010/main" val="2769878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18" y="817418"/>
            <a:ext cx="8829109" cy="60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4638"/>
            <a:ext cx="8458200" cy="411162"/>
          </a:xfrm>
        </p:spPr>
        <p:txBody>
          <a:bodyPr>
            <a:normAutofit fontScale="90000"/>
          </a:bodyPr>
          <a:lstStyle/>
          <a:p>
            <a:r>
              <a:rPr lang="en-US" dirty="0" smtClean="0"/>
              <a:t>What was the cartoonist’s  main idea?</a:t>
            </a:r>
            <a:endParaRPr lang="en-US" dirty="0"/>
          </a:p>
        </p:txBody>
      </p:sp>
    </p:spTree>
    <p:extLst>
      <p:ext uri="{BB962C8B-B14F-4D97-AF65-F5344CB8AC3E}">
        <p14:creationId xmlns:p14="http://schemas.microsoft.com/office/powerpoint/2010/main" val="308852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Seward’s Folly</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92500" lnSpcReduction="10000"/>
          </a:bodyPr>
          <a:lstStyle/>
          <a:p>
            <a:pPr marL="342900" lvl="2" indent="-342900"/>
            <a:r>
              <a:rPr lang="en-US" sz="3200" dirty="0"/>
              <a:t>Right after the Civil War, the United States purchased Alaska from </a:t>
            </a:r>
            <a:r>
              <a:rPr lang="en-US" sz="3200" dirty="0" smtClean="0"/>
              <a:t>Russia.  </a:t>
            </a:r>
          </a:p>
          <a:p>
            <a:r>
              <a:rPr lang="en-US" dirty="0"/>
              <a:t>This purchase was made by Secretary of State William Seward. </a:t>
            </a:r>
            <a:r>
              <a:rPr lang="en-US" dirty="0" smtClean="0"/>
              <a:t> </a:t>
            </a:r>
            <a:r>
              <a:rPr lang="en-US" dirty="0"/>
              <a:t>Many people thought he was making a mistake because they believed Alaska to be useless. </a:t>
            </a:r>
            <a:endParaRPr lang="en-US" dirty="0" smtClean="0"/>
          </a:p>
          <a:p>
            <a:r>
              <a:rPr lang="en-US" dirty="0" smtClean="0"/>
              <a:t> </a:t>
            </a:r>
            <a:r>
              <a:rPr lang="en-US" dirty="0"/>
              <a:t>They made fun of the deal calling it </a:t>
            </a:r>
            <a:r>
              <a:rPr lang="en-US" dirty="0" smtClean="0"/>
              <a:t>Seward’s Folly or </a:t>
            </a:r>
            <a:r>
              <a:rPr lang="en-US" dirty="0"/>
              <a:t>Seward’s Icebox.  </a:t>
            </a:r>
          </a:p>
          <a:p>
            <a:r>
              <a:rPr lang="en-US" dirty="0"/>
              <a:t>However, Alaska turned out to be rich in natural resources, especially oil. </a:t>
            </a:r>
          </a:p>
          <a:p>
            <a:pPr marL="0" lvl="1" indent="-400050"/>
            <a:endParaRPr lang="en-US" dirty="0"/>
          </a:p>
        </p:txBody>
      </p:sp>
    </p:spTree>
    <p:extLst>
      <p:ext uri="{BB962C8B-B14F-4D97-AF65-F5344CB8AC3E}">
        <p14:creationId xmlns:p14="http://schemas.microsoft.com/office/powerpoint/2010/main" val="370173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Hawaii</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US" dirty="0"/>
              <a:t>Throughout the nineteenth century, America kept its eye on Hawaii.</a:t>
            </a:r>
          </a:p>
          <a:p>
            <a:r>
              <a:rPr lang="en-US" dirty="0"/>
              <a:t>The United States wanted Hawaii for two primary reasons: </a:t>
            </a:r>
          </a:p>
          <a:p>
            <a:pPr lvl="1"/>
            <a:r>
              <a:rPr lang="en-US" dirty="0"/>
              <a:t>Economic interests (sugar, pineapples, </a:t>
            </a:r>
            <a:r>
              <a:rPr lang="en-US" dirty="0" err="1"/>
              <a:t>etc</a:t>
            </a:r>
            <a:r>
              <a:rPr lang="en-US" dirty="0"/>
              <a:t>…) </a:t>
            </a:r>
          </a:p>
          <a:p>
            <a:pPr lvl="1"/>
            <a:r>
              <a:rPr lang="en-US" dirty="0"/>
              <a:t>Most importantly, the United States wanted Hawaii because of its </a:t>
            </a:r>
            <a:r>
              <a:rPr lang="en-US" dirty="0" smtClean="0"/>
              <a:t>strategic location.  It </a:t>
            </a:r>
            <a:r>
              <a:rPr lang="en-US" dirty="0"/>
              <a:t>was a halfway point between the United States and important trading partners like the Philippines, China, and Japan.    </a:t>
            </a:r>
          </a:p>
          <a:p>
            <a:endParaRPr lang="en-US" dirty="0"/>
          </a:p>
        </p:txBody>
      </p:sp>
    </p:spTree>
    <p:extLst>
      <p:ext uri="{BB962C8B-B14F-4D97-AF65-F5344CB8AC3E}">
        <p14:creationId xmlns:p14="http://schemas.microsoft.com/office/powerpoint/2010/main" val="26756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345866"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69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Hawaii</a:t>
            </a:r>
            <a:endParaRPr lang="en-US" dirty="0"/>
          </a:p>
        </p:txBody>
      </p:sp>
      <p:sp>
        <p:nvSpPr>
          <p:cNvPr id="3" name="Content Placeholder 2"/>
          <p:cNvSpPr>
            <a:spLocks noGrp="1"/>
          </p:cNvSpPr>
          <p:nvPr>
            <p:ph idx="1"/>
          </p:nvPr>
        </p:nvSpPr>
        <p:spPr/>
        <p:txBody>
          <a:bodyPr>
            <a:normAutofit lnSpcReduction="10000"/>
          </a:bodyPr>
          <a:lstStyle/>
          <a:p>
            <a:r>
              <a:rPr lang="en-US" dirty="0"/>
              <a:t>In 1890, an American businessman named </a:t>
            </a:r>
            <a:r>
              <a:rPr lang="en-US" dirty="0" smtClean="0"/>
              <a:t>Sanford Dole led </a:t>
            </a:r>
            <a:r>
              <a:rPr lang="en-US" dirty="0"/>
              <a:t>a rebellion against the queen of </a:t>
            </a:r>
            <a:r>
              <a:rPr lang="en-US" dirty="0" smtClean="0"/>
              <a:t>Hawaii, Liliuokalani. </a:t>
            </a:r>
          </a:p>
          <a:p>
            <a:r>
              <a:rPr lang="en-US" dirty="0" smtClean="0"/>
              <a:t>While </a:t>
            </a:r>
            <a:r>
              <a:rPr lang="en-US" dirty="0"/>
              <a:t>this action was not supported by the United State government at the time, they also did not stop it.  </a:t>
            </a:r>
          </a:p>
          <a:p>
            <a:r>
              <a:rPr lang="en-US" dirty="0"/>
              <a:t>Sanford Dole began ruling over the island and eventually the United States </a:t>
            </a:r>
            <a:r>
              <a:rPr lang="en-US" dirty="0" smtClean="0"/>
              <a:t>annexed Hawaii </a:t>
            </a:r>
            <a:r>
              <a:rPr lang="en-US" dirty="0"/>
              <a:t>in 1898 because of the Spanish-American War. </a:t>
            </a:r>
          </a:p>
          <a:p>
            <a:endParaRPr lang="en-US" dirty="0"/>
          </a:p>
        </p:txBody>
      </p:sp>
    </p:spTree>
    <p:extLst>
      <p:ext uri="{BB962C8B-B14F-4D97-AF65-F5344CB8AC3E}">
        <p14:creationId xmlns:p14="http://schemas.microsoft.com/office/powerpoint/2010/main" val="27327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Impacts of Imperialism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hlinkClick r:id="rId2"/>
              </a:rPr>
              <a:t>https://www.greatbigstory.com/stories/to-dance-like-warriors-these-hula-dancers-train-like-warriors</a:t>
            </a:r>
            <a:r>
              <a:rPr lang="en-US" dirty="0" smtClean="0"/>
              <a:t>.  </a:t>
            </a:r>
          </a:p>
          <a:p>
            <a:r>
              <a:rPr lang="en-US" dirty="0" smtClean="0"/>
              <a:t>How does Imperialism affect the people that are subjugated? </a:t>
            </a:r>
          </a:p>
          <a:p>
            <a:r>
              <a:rPr lang="en-US" dirty="0" smtClean="0"/>
              <a:t>Exit Ticket: Write a short paragraph answering the question, “Is Imperialism immoral?”  Use evidence from class.    </a:t>
            </a:r>
            <a:endParaRPr lang="en-US" dirty="0"/>
          </a:p>
        </p:txBody>
      </p:sp>
    </p:spTree>
    <p:extLst>
      <p:ext uri="{BB962C8B-B14F-4D97-AF65-F5344CB8AC3E}">
        <p14:creationId xmlns:p14="http://schemas.microsoft.com/office/powerpoint/2010/main" val="137001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The Cuban rebellion</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Cuba had been a colony of</a:t>
            </a:r>
            <a:r>
              <a:rPr lang="en-US" u="sng" dirty="0"/>
              <a:t> </a:t>
            </a:r>
            <a:r>
              <a:rPr lang="en-US" b="1" u="sng" dirty="0" smtClean="0"/>
              <a:t>Spain</a:t>
            </a:r>
            <a:r>
              <a:rPr lang="en-US" u="sng" dirty="0" smtClean="0"/>
              <a:t> </a:t>
            </a:r>
            <a:r>
              <a:rPr lang="en-US" dirty="0" smtClean="0"/>
              <a:t>since </a:t>
            </a:r>
            <a:r>
              <a:rPr lang="en-US" dirty="0"/>
              <a:t>Christopher Columbus sailed to the New World in 1492.  </a:t>
            </a:r>
            <a:endParaRPr lang="en-US" dirty="0" smtClean="0"/>
          </a:p>
          <a:p>
            <a:pPr lvl="1">
              <a:buFont typeface="Arial" panose="020B0604020202020204" pitchFamily="34" charset="0"/>
              <a:buChar char="•"/>
            </a:pPr>
            <a:r>
              <a:rPr lang="en-US" dirty="0" smtClean="0"/>
              <a:t>For </a:t>
            </a:r>
            <a:r>
              <a:rPr lang="en-US" dirty="0"/>
              <a:t>many years, the Cubans had been fighting Spain to gain their independence. </a:t>
            </a:r>
            <a:endParaRPr lang="en-US" dirty="0" smtClean="0"/>
          </a:p>
          <a:p>
            <a:pPr lvl="1">
              <a:buFont typeface="Arial" panose="020B0604020202020204" pitchFamily="34" charset="0"/>
              <a:buChar char="•"/>
            </a:pPr>
            <a:r>
              <a:rPr lang="en-US" dirty="0" smtClean="0"/>
              <a:t>The </a:t>
            </a:r>
            <a:r>
              <a:rPr lang="en-US" dirty="0"/>
              <a:t>war was brutal and many people in the United States were</a:t>
            </a:r>
            <a:r>
              <a:rPr lang="en-US" b="1" dirty="0"/>
              <a:t> horrified </a:t>
            </a:r>
            <a:r>
              <a:rPr lang="en-US" dirty="0"/>
              <a:t>at how the Spanish were treating the Cuban people. </a:t>
            </a:r>
          </a:p>
          <a:p>
            <a:pPr marL="0" indent="0">
              <a:buNone/>
            </a:pPr>
            <a:endParaRPr lang="en-US" dirty="0"/>
          </a:p>
        </p:txBody>
      </p:sp>
    </p:spTree>
    <p:extLst>
      <p:ext uri="{BB962C8B-B14F-4D97-AF65-F5344CB8AC3E}">
        <p14:creationId xmlns:p14="http://schemas.microsoft.com/office/powerpoint/2010/main" val="2549315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Algerian" panose="04020705040A02060702" pitchFamily="82" charset="0"/>
              </a:rPr>
              <a:t>T</a:t>
            </a:r>
            <a:r>
              <a:rPr lang="en-US" dirty="0">
                <a:latin typeface="Algerian" panose="04020705040A02060702" pitchFamily="82" charset="0"/>
              </a:rPr>
              <a:t>he United States </a:t>
            </a:r>
            <a:r>
              <a:rPr lang="en-US" dirty="0" smtClean="0">
                <a:latin typeface="Algerian" panose="04020705040A02060702" pitchFamily="82" charset="0"/>
              </a:rPr>
              <a:t/>
            </a:r>
            <a:br>
              <a:rPr lang="en-US" dirty="0" smtClean="0">
                <a:latin typeface="Algerian" panose="04020705040A02060702" pitchFamily="82" charset="0"/>
              </a:rPr>
            </a:br>
            <a:r>
              <a:rPr lang="en-US" dirty="0" smtClean="0">
                <a:latin typeface="Algerian" panose="04020705040A02060702" pitchFamily="82" charset="0"/>
              </a:rPr>
              <a:t>becomes involved with Cuba</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Because Cuba was so </a:t>
            </a:r>
            <a:r>
              <a:rPr lang="en-US" b="1" dirty="0"/>
              <a:t>close</a:t>
            </a:r>
            <a:r>
              <a:rPr lang="en-US" dirty="0"/>
              <a:t> to the United States, many people were concerned about what was happening on the island.  </a:t>
            </a:r>
            <a:endParaRPr lang="en-US" dirty="0" smtClean="0"/>
          </a:p>
          <a:p>
            <a:pPr lvl="1">
              <a:buFont typeface="Arial" panose="020B0604020202020204" pitchFamily="34" charset="0"/>
              <a:buChar char="•"/>
            </a:pPr>
            <a:r>
              <a:rPr lang="en-US" dirty="0" smtClean="0"/>
              <a:t>Furthermore</a:t>
            </a:r>
            <a:r>
              <a:rPr lang="en-US" dirty="0"/>
              <a:t>, many people saw the Cuban Revolution as a chance to get </a:t>
            </a:r>
            <a:r>
              <a:rPr lang="en-US" b="1" dirty="0"/>
              <a:t>Spain out </a:t>
            </a:r>
            <a:r>
              <a:rPr lang="en-US" dirty="0"/>
              <a:t>of the region and for the United States to become a world power. </a:t>
            </a:r>
            <a:endParaRPr lang="en-US" dirty="0" smtClean="0"/>
          </a:p>
          <a:p>
            <a:pPr marL="0" indent="0">
              <a:buNone/>
            </a:pPr>
            <a:endParaRPr lang="en-US" dirty="0"/>
          </a:p>
        </p:txBody>
      </p:sp>
    </p:spTree>
    <p:extLst>
      <p:ext uri="{BB962C8B-B14F-4D97-AF65-F5344CB8AC3E}">
        <p14:creationId xmlns:p14="http://schemas.microsoft.com/office/powerpoint/2010/main" val="352216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t>
            </a:r>
            <a:endParaRPr lang="en-US" dirty="0"/>
          </a:p>
        </p:txBody>
      </p:sp>
      <p:sp>
        <p:nvSpPr>
          <p:cNvPr id="3" name="Content Placeholder 2"/>
          <p:cNvSpPr>
            <a:spLocks noGrp="1"/>
          </p:cNvSpPr>
          <p:nvPr>
            <p:ph idx="1"/>
          </p:nvPr>
        </p:nvSpPr>
        <p:spPr/>
        <p:txBody>
          <a:bodyPr/>
          <a:lstStyle/>
          <a:p>
            <a:r>
              <a:rPr lang="en-US" dirty="0" smtClean="0"/>
              <a:t>Take out a sheet of paper for your quiz! </a:t>
            </a:r>
          </a:p>
          <a:p>
            <a:pPr marL="514350" indent="-514350">
              <a:buAutoNum type="arabicParenR"/>
            </a:pPr>
            <a:r>
              <a:rPr lang="en-US" dirty="0" smtClean="0"/>
              <a:t>Identify and explain </a:t>
            </a:r>
            <a:r>
              <a:rPr lang="en-US" b="1" dirty="0" smtClean="0"/>
              <a:t>two </a:t>
            </a:r>
            <a:r>
              <a:rPr lang="en-US" u="sng" dirty="0" smtClean="0"/>
              <a:t>justifications</a:t>
            </a:r>
            <a:r>
              <a:rPr lang="en-US" dirty="0" smtClean="0"/>
              <a:t> for American Imperialism.  </a:t>
            </a:r>
          </a:p>
          <a:p>
            <a:pPr marL="514350" indent="-514350">
              <a:buAutoNum type="arabicParenR"/>
            </a:pPr>
            <a:r>
              <a:rPr lang="en-US" dirty="0" smtClean="0"/>
              <a:t>Identify and explain </a:t>
            </a:r>
            <a:r>
              <a:rPr lang="en-US" b="1" dirty="0" smtClean="0"/>
              <a:t>one</a:t>
            </a:r>
            <a:r>
              <a:rPr lang="en-US" dirty="0" smtClean="0"/>
              <a:t> </a:t>
            </a:r>
            <a:r>
              <a:rPr lang="en-US" u="sng" dirty="0" smtClean="0"/>
              <a:t>argument against</a:t>
            </a:r>
            <a:r>
              <a:rPr lang="en-US" dirty="0" smtClean="0"/>
              <a:t> American Imperialism.  </a:t>
            </a:r>
            <a:endParaRPr lang="en-US" dirty="0"/>
          </a:p>
        </p:txBody>
      </p:sp>
    </p:spTree>
    <p:extLst>
      <p:ext uri="{BB962C8B-B14F-4D97-AF65-F5344CB8AC3E}">
        <p14:creationId xmlns:p14="http://schemas.microsoft.com/office/powerpoint/2010/main" val="22918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latin typeface="Algerian" panose="04020705040A02060702" pitchFamily="82" charset="0"/>
              </a:rPr>
              <a:t>T</a:t>
            </a:r>
            <a:r>
              <a:rPr lang="en-US" dirty="0">
                <a:latin typeface="Algerian" panose="04020705040A02060702" pitchFamily="82" charset="0"/>
              </a:rPr>
              <a:t>he United States </a:t>
            </a:r>
            <a:r>
              <a:rPr lang="en-US" dirty="0" smtClean="0">
                <a:latin typeface="Algerian" panose="04020705040A02060702" pitchFamily="82" charset="0"/>
              </a:rPr>
              <a:t/>
            </a:r>
            <a:br>
              <a:rPr lang="en-US" dirty="0" smtClean="0">
                <a:latin typeface="Algerian" panose="04020705040A02060702" pitchFamily="82" charset="0"/>
              </a:rPr>
            </a:br>
            <a:r>
              <a:rPr lang="en-US" dirty="0" smtClean="0">
                <a:latin typeface="Algerian" panose="04020705040A02060702" pitchFamily="82" charset="0"/>
              </a:rPr>
              <a:t>becomes involved with Cuba</a:t>
            </a:r>
            <a:endParaRPr lang="en-US" dirty="0"/>
          </a:p>
        </p:txBody>
      </p:sp>
      <p:sp>
        <p:nvSpPr>
          <p:cNvPr id="3" name="Content Placeholder 2"/>
          <p:cNvSpPr>
            <a:spLocks noGrp="1"/>
          </p:cNvSpPr>
          <p:nvPr>
            <p:ph idx="1"/>
          </p:nvPr>
        </p:nvSpPr>
        <p:spPr/>
        <p:txBody>
          <a:bodyPr>
            <a:normAutofit/>
          </a:bodyPr>
          <a:lstStyle/>
          <a:p>
            <a:pPr marL="914400" lvl="2" indent="0">
              <a:buNone/>
            </a:pPr>
            <a:r>
              <a:rPr lang="en-US" sz="2800" dirty="0"/>
              <a:t>Ultimately, the United States became involved for three reasons: </a:t>
            </a:r>
          </a:p>
          <a:p>
            <a:pPr marL="914400" lvl="2" indent="0">
              <a:buNone/>
            </a:pPr>
            <a:r>
              <a:rPr lang="en-US" sz="2800" b="1" u="sng" dirty="0" smtClean="0"/>
              <a:t>Yellow </a:t>
            </a:r>
            <a:r>
              <a:rPr lang="en-US" sz="2800" b="1" u="sng" dirty="0"/>
              <a:t>Journalism- </a:t>
            </a:r>
            <a:r>
              <a:rPr lang="en-US" sz="2800" b="1" dirty="0"/>
              <a:t>Joseph Pulitzer </a:t>
            </a:r>
            <a:r>
              <a:rPr lang="en-US" sz="2800" dirty="0"/>
              <a:t>and </a:t>
            </a:r>
            <a:r>
              <a:rPr lang="en-US" sz="2800" b="1" dirty="0"/>
              <a:t>William Randolph Hearst </a:t>
            </a:r>
            <a:r>
              <a:rPr lang="en-US" sz="2800" dirty="0"/>
              <a:t>ran </a:t>
            </a:r>
            <a:r>
              <a:rPr lang="en-US" sz="2800" b="1" dirty="0"/>
              <a:t>sensational </a:t>
            </a:r>
            <a:r>
              <a:rPr lang="en-US" sz="2800" dirty="0"/>
              <a:t>headlines that exaggerated what was going on in Cuba.  They made the Spanish look really bad and the Cubans look really good.</a:t>
            </a:r>
          </a:p>
          <a:p>
            <a:pPr marL="914400" lvl="2" indent="0">
              <a:buNone/>
            </a:pPr>
            <a:endParaRPr lang="en-US" sz="2800" dirty="0"/>
          </a:p>
        </p:txBody>
      </p:sp>
    </p:spTree>
    <p:extLst>
      <p:ext uri="{BB962C8B-B14F-4D97-AF65-F5344CB8AC3E}">
        <p14:creationId xmlns:p14="http://schemas.microsoft.com/office/powerpoint/2010/main" val="2479360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325562"/>
          </a:xfrm>
        </p:spPr>
        <p:txBody>
          <a:bodyPr>
            <a:normAutofit fontScale="90000"/>
          </a:bodyPr>
          <a:lstStyle/>
          <a:p>
            <a:pPr lvl="0"/>
            <a:r>
              <a:rPr lang="en-US" dirty="0" smtClean="0">
                <a:latin typeface="Algerian" panose="04020705040A02060702" pitchFamily="82" charset="0"/>
              </a:rPr>
              <a:t>T</a:t>
            </a:r>
            <a:r>
              <a:rPr lang="en-US" dirty="0">
                <a:latin typeface="Algerian" panose="04020705040A02060702" pitchFamily="82" charset="0"/>
              </a:rPr>
              <a:t>he United States </a:t>
            </a:r>
            <a:r>
              <a:rPr lang="en-US" dirty="0" smtClean="0">
                <a:latin typeface="Algerian" panose="04020705040A02060702" pitchFamily="82" charset="0"/>
              </a:rPr>
              <a:t>becomes involved with Cuba &amp; Philippines </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914400" lvl="2" indent="0">
              <a:buNone/>
            </a:pPr>
            <a:r>
              <a:rPr lang="en-US" sz="2800" b="1" u="sng" dirty="0" smtClean="0"/>
              <a:t>Desire for World Power: </a:t>
            </a:r>
            <a:r>
              <a:rPr lang="en-US" sz="2800" dirty="0" smtClean="0"/>
              <a:t>many </a:t>
            </a:r>
            <a:r>
              <a:rPr lang="en-US" sz="2800" dirty="0"/>
              <a:t>imperialists saw this as the perfect opportunity to take Spain’s colonies away from them and make them part of the United States.  This would make the United States a world power like all the other European countries.  </a:t>
            </a:r>
          </a:p>
          <a:p>
            <a:pPr marL="457200" lvl="1" indent="0">
              <a:buNone/>
            </a:pPr>
            <a:endParaRPr lang="en-US" dirty="0"/>
          </a:p>
        </p:txBody>
      </p:sp>
    </p:spTree>
    <p:extLst>
      <p:ext uri="{BB962C8B-B14F-4D97-AF65-F5344CB8AC3E}">
        <p14:creationId xmlns:p14="http://schemas.microsoft.com/office/powerpoint/2010/main" val="2622962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40163"/>
          </a:xfrm>
        </p:spPr>
        <p:txBody>
          <a:bodyPr/>
          <a:lstStyle/>
          <a:p>
            <a:pPr lvl="1">
              <a:buFont typeface="Arial" panose="020B0604020202020204" pitchFamily="34" charset="0"/>
              <a:buChar char="•"/>
            </a:pPr>
            <a:r>
              <a:rPr lang="en-US" b="1" u="sng" dirty="0" smtClean="0"/>
              <a:t>“Remember the U.S.S. Maine</a:t>
            </a:r>
            <a:r>
              <a:rPr lang="en-US" dirty="0" smtClean="0"/>
              <a:t>”-in </a:t>
            </a:r>
            <a:r>
              <a:rPr lang="en-US" dirty="0"/>
              <a:t>January of 1898, an American boat that was anchored in Havana Harbor exploded.  The Spanish were quickly blamed by the Cubans and Americans (especially the yellow journalists), and this gave the power-hungry imperialists an excuse to get involved. </a:t>
            </a:r>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lgerian" panose="04020705040A02060702" pitchFamily="82" charset="0"/>
              </a:rPr>
              <a:t>The United States becomes involved with Cuba &amp; Philippines </a:t>
            </a:r>
            <a:endParaRPr lang="en-US" dirty="0"/>
          </a:p>
        </p:txBody>
      </p:sp>
    </p:spTree>
    <p:extLst>
      <p:ext uri="{BB962C8B-B14F-4D97-AF65-F5344CB8AC3E}">
        <p14:creationId xmlns:p14="http://schemas.microsoft.com/office/powerpoint/2010/main" val="3781964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76800"/>
          </a:xfrm>
        </p:spPr>
        <p:txBody>
          <a:bodyPr>
            <a:normAutofit fontScale="77500" lnSpcReduction="20000"/>
          </a:bodyPr>
          <a:lstStyle/>
          <a:p>
            <a:pPr lvl="1">
              <a:buFont typeface="Arial" panose="020B0604020202020204" pitchFamily="34" charset="0"/>
              <a:buChar char="•"/>
            </a:pPr>
            <a:r>
              <a:rPr lang="en-US" sz="3600" dirty="0" smtClean="0"/>
              <a:t>The </a:t>
            </a:r>
            <a:r>
              <a:rPr lang="en-US" sz="3600" dirty="0"/>
              <a:t>Spanish-American War was primarily fought in </a:t>
            </a:r>
            <a:r>
              <a:rPr lang="en-US" sz="3600" b="1" u="sng" dirty="0" smtClean="0"/>
              <a:t>Cuba</a:t>
            </a:r>
            <a:r>
              <a:rPr lang="en-US" sz="3600" dirty="0" smtClean="0"/>
              <a:t> and the </a:t>
            </a:r>
            <a:r>
              <a:rPr lang="en-US" sz="3600" b="1" u="sng" dirty="0" smtClean="0"/>
              <a:t>Philippin</a:t>
            </a:r>
            <a:r>
              <a:rPr lang="en-US" sz="3600" u="sng" dirty="0" smtClean="0"/>
              <a:t>es</a:t>
            </a:r>
            <a:r>
              <a:rPr lang="en-US" sz="3600" dirty="0" smtClean="0"/>
              <a:t>. </a:t>
            </a:r>
            <a:endParaRPr lang="en-US" sz="3600" dirty="0"/>
          </a:p>
          <a:p>
            <a:pPr lvl="1">
              <a:buFont typeface="Arial" panose="020B0604020202020204" pitchFamily="34" charset="0"/>
              <a:buChar char="•"/>
            </a:pPr>
            <a:r>
              <a:rPr lang="en-US" sz="3600" dirty="0" smtClean="0"/>
              <a:t>The </a:t>
            </a:r>
            <a:r>
              <a:rPr lang="en-US" sz="3600" dirty="0"/>
              <a:t>tropical climate made fighting conditions terrible.  It was hot and humid and the vast majority of deaths were a result of malaria and other diseases.  </a:t>
            </a:r>
            <a:endParaRPr lang="en-US" sz="3600" dirty="0" smtClean="0"/>
          </a:p>
          <a:p>
            <a:pPr lvl="1">
              <a:buFont typeface="Arial" panose="020B0604020202020204" pitchFamily="34" charset="0"/>
              <a:buChar char="•"/>
            </a:pPr>
            <a:r>
              <a:rPr lang="en-US" sz="3600" dirty="0" smtClean="0"/>
              <a:t>The </a:t>
            </a:r>
            <a:r>
              <a:rPr lang="en-US" sz="3600" dirty="0"/>
              <a:t>heroes of the war were Admiral </a:t>
            </a:r>
            <a:r>
              <a:rPr lang="en-US" sz="3600" b="1" u="sng" dirty="0" smtClean="0"/>
              <a:t>George Dewey </a:t>
            </a:r>
            <a:r>
              <a:rPr lang="en-US" sz="3600" dirty="0" smtClean="0"/>
              <a:t>and </a:t>
            </a:r>
            <a:r>
              <a:rPr lang="en-US" sz="3600" b="1" u="sng" dirty="0" smtClean="0"/>
              <a:t>Theodore Roosevelt </a:t>
            </a:r>
            <a:r>
              <a:rPr lang="en-US" sz="3600" dirty="0" smtClean="0"/>
              <a:t>who </a:t>
            </a:r>
            <a:r>
              <a:rPr lang="en-US" sz="3600" dirty="0"/>
              <a:t>led the “</a:t>
            </a:r>
            <a:r>
              <a:rPr lang="en-US" sz="3600" b="1" dirty="0"/>
              <a:t>Rough-Riders.”  </a:t>
            </a:r>
            <a:endParaRPr lang="en-US" sz="3600" dirty="0"/>
          </a:p>
          <a:p>
            <a:pPr lvl="1">
              <a:buFont typeface="Arial" panose="020B0604020202020204" pitchFamily="34" charset="0"/>
              <a:buChar char="•"/>
            </a:pPr>
            <a:r>
              <a:rPr lang="en-US" sz="3600" dirty="0" smtClean="0"/>
              <a:t>However</a:t>
            </a:r>
            <a:r>
              <a:rPr lang="en-US" sz="3600" dirty="0"/>
              <a:t>, the war was short, only lasting a couple of months.  It quickly earned the nickname, “</a:t>
            </a:r>
            <a:r>
              <a:rPr lang="en-US" sz="3600" b="1" dirty="0"/>
              <a:t>The Splendid Little War</a:t>
            </a:r>
            <a:r>
              <a:rPr lang="en-US" sz="3600" dirty="0"/>
              <a:t>” because the United States won easily. </a:t>
            </a:r>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dirty="0" smtClean="0">
                <a:latin typeface="Algerian" panose="04020705040A02060702" pitchFamily="82" charset="0"/>
              </a:rPr>
              <a:t>how the Spanish American war was fought</a:t>
            </a:r>
            <a:endParaRPr lang="en-US" dirty="0"/>
          </a:p>
        </p:txBody>
      </p:sp>
    </p:spTree>
    <p:extLst>
      <p:ext uri="{BB962C8B-B14F-4D97-AF65-F5344CB8AC3E}">
        <p14:creationId xmlns:p14="http://schemas.microsoft.com/office/powerpoint/2010/main" val="1209221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92500" lnSpcReduction="10000"/>
          </a:bodyPr>
          <a:lstStyle/>
          <a:p>
            <a:pPr marL="457200" lvl="1" indent="0">
              <a:buNone/>
            </a:pPr>
            <a:endParaRPr lang="en-US" dirty="0" smtClean="0"/>
          </a:p>
          <a:p>
            <a:pPr lvl="1">
              <a:buFont typeface="Arial" panose="020B0604020202020204" pitchFamily="34" charset="0"/>
              <a:buChar char="•"/>
            </a:pPr>
            <a:r>
              <a:rPr lang="en-US" dirty="0"/>
              <a:t>The war ended with the signing of </a:t>
            </a:r>
            <a:r>
              <a:rPr lang="en-US" dirty="0" smtClean="0"/>
              <a:t>the</a:t>
            </a:r>
            <a:r>
              <a:rPr lang="en-US" b="1" u="sng" dirty="0" smtClean="0"/>
              <a:t> Treaty of Paris</a:t>
            </a:r>
            <a:endParaRPr lang="en-US" b="1" u="sng" dirty="0"/>
          </a:p>
          <a:p>
            <a:pPr lvl="1">
              <a:buFont typeface="Arial" panose="020B0604020202020204" pitchFamily="34" charset="0"/>
              <a:buChar char="•"/>
            </a:pPr>
            <a:r>
              <a:rPr lang="en-US" dirty="0" smtClean="0"/>
              <a:t>The </a:t>
            </a:r>
            <a:r>
              <a:rPr lang="en-US" dirty="0"/>
              <a:t>treaty did two things: </a:t>
            </a:r>
            <a:endParaRPr lang="en-US" dirty="0" smtClean="0"/>
          </a:p>
          <a:p>
            <a:pPr lvl="2"/>
            <a:r>
              <a:rPr lang="en-US" sz="3000" b="1" u="sng" dirty="0"/>
              <a:t>Cuba became an independent nation</a:t>
            </a:r>
          </a:p>
          <a:p>
            <a:pPr lvl="2"/>
            <a:r>
              <a:rPr lang="en-US" sz="3000" b="1" u="sng" dirty="0"/>
              <a:t>It forced Spain to give  Guam, Puerto Rico and the Philippines to the United States. </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a:t>The Spanish-American War officially made the United States a </a:t>
            </a:r>
            <a:r>
              <a:rPr lang="en-US" b="1" dirty="0"/>
              <a:t>world power </a:t>
            </a:r>
            <a:r>
              <a:rPr lang="en-US" dirty="0"/>
              <a:t>and an </a:t>
            </a:r>
            <a:r>
              <a:rPr lang="en-US" b="1" dirty="0" smtClean="0"/>
              <a:t>empire.</a:t>
            </a:r>
            <a:endParaRPr lang="en-US" b="1" dirty="0"/>
          </a:p>
          <a:p>
            <a:pPr marL="457200" lvl="1" indent="0">
              <a:buNone/>
            </a:pPr>
            <a:r>
              <a:rPr lang="en-US" dirty="0" smtClean="0"/>
              <a:t>.  </a:t>
            </a:r>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dirty="0" smtClean="0">
                <a:latin typeface="Algerian" panose="04020705040A02060702" pitchFamily="82" charset="0"/>
              </a:rPr>
              <a:t>the end of the </a:t>
            </a:r>
            <a:br>
              <a:rPr lang="en-US" dirty="0" smtClean="0">
                <a:latin typeface="Algerian" panose="04020705040A02060702" pitchFamily="82" charset="0"/>
              </a:rPr>
            </a:br>
            <a:r>
              <a:rPr lang="en-US" dirty="0" smtClean="0">
                <a:latin typeface="Algerian" panose="04020705040A02060702" pitchFamily="82" charset="0"/>
              </a:rPr>
              <a:t>Spanish American war</a:t>
            </a:r>
            <a:endParaRPr lang="en-US" dirty="0"/>
          </a:p>
        </p:txBody>
      </p:sp>
    </p:spTree>
    <p:extLst>
      <p:ext uri="{BB962C8B-B14F-4D97-AF65-F5344CB8AC3E}">
        <p14:creationId xmlns:p14="http://schemas.microsoft.com/office/powerpoint/2010/main" val="337290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9525000" cy="5257800"/>
          </a:xfrm>
        </p:spPr>
        <p:txBody>
          <a:bodyPr>
            <a:normAutofit fontScale="70000" lnSpcReduction="20000"/>
          </a:bodyPr>
          <a:lstStyle/>
          <a:p>
            <a:pPr marL="457200" lvl="1" indent="0">
              <a:buNone/>
            </a:pPr>
            <a:endParaRPr lang="en-US" dirty="0" smtClean="0"/>
          </a:p>
          <a:p>
            <a:pPr lvl="2"/>
            <a:r>
              <a:rPr lang="en-US" sz="3600" dirty="0" smtClean="0"/>
              <a:t>Remember</a:t>
            </a:r>
            <a:r>
              <a:rPr lang="en-US" sz="3600" dirty="0"/>
              <a:t>, the Spanish-American War had begun as a result of Cubans fighting for their </a:t>
            </a:r>
            <a:r>
              <a:rPr lang="en-US" sz="3600" b="1" dirty="0"/>
              <a:t>independence.  </a:t>
            </a:r>
          </a:p>
          <a:p>
            <a:pPr lvl="2"/>
            <a:r>
              <a:rPr lang="en-US" sz="3600" dirty="0"/>
              <a:t>While Cuba did indeed gain its independence, the United States forced them to add the </a:t>
            </a:r>
            <a:r>
              <a:rPr lang="en-US" sz="3600" b="1" u="sng" dirty="0" smtClean="0"/>
              <a:t>Platt Amendment  </a:t>
            </a:r>
            <a:r>
              <a:rPr lang="en-US" sz="3600" dirty="0" smtClean="0"/>
              <a:t>to </a:t>
            </a:r>
            <a:r>
              <a:rPr lang="en-US" sz="3600" dirty="0"/>
              <a:t>their constitution. </a:t>
            </a:r>
          </a:p>
          <a:p>
            <a:pPr lvl="2"/>
            <a:r>
              <a:rPr lang="en-US" sz="3600" dirty="0"/>
              <a:t>The </a:t>
            </a:r>
            <a:r>
              <a:rPr lang="en-US" sz="3600" b="1" dirty="0"/>
              <a:t>Platt Amendment </a:t>
            </a:r>
            <a:r>
              <a:rPr lang="en-US" sz="3600" dirty="0"/>
              <a:t>said the following things: </a:t>
            </a:r>
            <a:endParaRPr lang="en-US" sz="3600" dirty="0" smtClean="0"/>
          </a:p>
          <a:p>
            <a:pPr lvl="3"/>
            <a:r>
              <a:rPr lang="en-US" sz="3600" dirty="0"/>
              <a:t>Cuba could </a:t>
            </a:r>
            <a:r>
              <a:rPr lang="en-US" sz="3600" b="1" dirty="0"/>
              <a:t>not make any treaty with another nation </a:t>
            </a:r>
            <a:r>
              <a:rPr lang="en-US" sz="3600" dirty="0"/>
              <a:t>that would weaken its independence. </a:t>
            </a:r>
          </a:p>
          <a:p>
            <a:pPr lvl="3"/>
            <a:r>
              <a:rPr lang="en-US" sz="3600" dirty="0"/>
              <a:t>Cuba had to allow the United States to build </a:t>
            </a:r>
            <a:r>
              <a:rPr lang="en-US" sz="3600" b="1" u="sng" dirty="0" smtClean="0"/>
              <a:t>naval</a:t>
            </a:r>
            <a:r>
              <a:rPr lang="en-US" sz="3600" dirty="0" smtClean="0"/>
              <a:t> </a:t>
            </a:r>
            <a:r>
              <a:rPr lang="en-US" sz="3600" dirty="0"/>
              <a:t>stations in Cuba. </a:t>
            </a:r>
          </a:p>
          <a:p>
            <a:pPr lvl="3"/>
            <a:r>
              <a:rPr lang="en-US" sz="3600" dirty="0"/>
              <a:t>The United States could </a:t>
            </a:r>
            <a:r>
              <a:rPr lang="en-US" sz="3600" b="1" dirty="0"/>
              <a:t>intervene</a:t>
            </a:r>
            <a:r>
              <a:rPr lang="en-US" sz="3600" dirty="0"/>
              <a:t> to protect Cuban independence and keep order. </a:t>
            </a:r>
            <a:endParaRPr lang="en-US" sz="3600" dirty="0" smtClean="0"/>
          </a:p>
          <a:p>
            <a:pPr lvl="2"/>
            <a:r>
              <a:rPr lang="en-US" sz="3600" dirty="0"/>
              <a:t>This amendment </a:t>
            </a:r>
            <a:r>
              <a:rPr lang="en-US" sz="3600" b="1" dirty="0"/>
              <a:t>soured</a:t>
            </a:r>
            <a:r>
              <a:rPr lang="en-US" sz="3600" dirty="0"/>
              <a:t> the relationship between the United States and Cuba. </a:t>
            </a:r>
          </a:p>
          <a:p>
            <a:pPr lvl="2"/>
            <a:endParaRPr lang="en-US" sz="3000" dirty="0"/>
          </a:p>
          <a:p>
            <a:pPr marL="457200" lvl="1" indent="0">
              <a:buNone/>
            </a:pPr>
            <a:endParaRPr lang="en-US" sz="3000" dirty="0" smtClean="0"/>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lgerian" panose="04020705040A02060702" pitchFamily="82" charset="0"/>
              </a:rPr>
              <a:t>the Aftermath of the war: Cuba</a:t>
            </a:r>
            <a:endParaRPr lang="en-US" dirty="0"/>
          </a:p>
        </p:txBody>
      </p:sp>
    </p:spTree>
    <p:extLst>
      <p:ext uri="{BB962C8B-B14F-4D97-AF65-F5344CB8AC3E}">
        <p14:creationId xmlns:p14="http://schemas.microsoft.com/office/powerpoint/2010/main" val="3769105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9525000" cy="5257800"/>
          </a:xfrm>
        </p:spPr>
        <p:txBody>
          <a:bodyPr>
            <a:normAutofit/>
          </a:bodyPr>
          <a:lstStyle/>
          <a:p>
            <a:pPr marL="457200" lvl="1" indent="0">
              <a:buNone/>
            </a:pPr>
            <a:endParaRPr lang="en-US" dirty="0" smtClean="0"/>
          </a:p>
          <a:p>
            <a:pPr lvl="2"/>
            <a:r>
              <a:rPr lang="en-US" dirty="0" smtClean="0"/>
              <a:t>The </a:t>
            </a:r>
            <a:r>
              <a:rPr lang="en-US" b="1" dirty="0"/>
              <a:t>Filipinos</a:t>
            </a:r>
            <a:r>
              <a:rPr lang="en-US" dirty="0"/>
              <a:t>, led by </a:t>
            </a:r>
            <a:r>
              <a:rPr lang="en-US" b="1" dirty="0"/>
              <a:t>Emilio Aguinaldo</a:t>
            </a:r>
            <a:r>
              <a:rPr lang="en-US" dirty="0"/>
              <a:t>, had </a:t>
            </a:r>
            <a:r>
              <a:rPr lang="en-US" b="1" dirty="0"/>
              <a:t>helped</a:t>
            </a:r>
            <a:r>
              <a:rPr lang="en-US" dirty="0"/>
              <a:t> the </a:t>
            </a:r>
            <a:r>
              <a:rPr lang="en-US" b="1" dirty="0"/>
              <a:t>Americans</a:t>
            </a:r>
            <a:r>
              <a:rPr lang="en-US" dirty="0"/>
              <a:t> fight the Spanish believing they would be given their independence.  </a:t>
            </a:r>
          </a:p>
          <a:p>
            <a:pPr lvl="2"/>
            <a:r>
              <a:rPr lang="en-US" dirty="0"/>
              <a:t>However, after the Spanish-American War, the United States </a:t>
            </a:r>
            <a:r>
              <a:rPr lang="en-US" b="1" u="sng" dirty="0" smtClean="0"/>
              <a:t>annexed</a:t>
            </a:r>
            <a:r>
              <a:rPr lang="en-US" dirty="0" smtClean="0"/>
              <a:t>  </a:t>
            </a:r>
            <a:r>
              <a:rPr lang="en-US" dirty="0" smtClean="0"/>
              <a:t>($20 million) the </a:t>
            </a:r>
            <a:r>
              <a:rPr lang="en-US" b="1" dirty="0"/>
              <a:t>Philippines</a:t>
            </a:r>
            <a:r>
              <a:rPr lang="en-US" dirty="0"/>
              <a:t>.  (and what other two </a:t>
            </a:r>
            <a:r>
              <a:rPr lang="en-US" dirty="0" smtClean="0"/>
              <a:t>countries were ceded by Spain?) </a:t>
            </a:r>
            <a:endParaRPr lang="en-US" dirty="0"/>
          </a:p>
          <a:p>
            <a:pPr lvl="2"/>
            <a:r>
              <a:rPr lang="en-US" dirty="0"/>
              <a:t>Consequently, </a:t>
            </a:r>
            <a:r>
              <a:rPr lang="en-US" b="1" dirty="0"/>
              <a:t>Aguinaldo</a:t>
            </a:r>
            <a:r>
              <a:rPr lang="en-US" dirty="0"/>
              <a:t> ordered his troops to </a:t>
            </a:r>
            <a:r>
              <a:rPr lang="en-US" b="1" dirty="0"/>
              <a:t>fight </a:t>
            </a:r>
            <a:r>
              <a:rPr lang="en-US" dirty="0"/>
              <a:t>the Americans. </a:t>
            </a:r>
          </a:p>
          <a:p>
            <a:pPr lvl="2"/>
            <a:r>
              <a:rPr lang="en-US" dirty="0"/>
              <a:t>This came to be known as the Philippine </a:t>
            </a:r>
            <a:r>
              <a:rPr lang="en-US" b="1" u="sng" dirty="0" smtClean="0"/>
              <a:t>insurrection</a:t>
            </a:r>
            <a:r>
              <a:rPr lang="en-US" dirty="0" smtClean="0"/>
              <a:t> in </a:t>
            </a:r>
            <a:r>
              <a:rPr lang="en-US" dirty="0"/>
              <a:t>America.  However, Filipinos saw it as a war for </a:t>
            </a:r>
            <a:r>
              <a:rPr lang="en-US" b="1" dirty="0"/>
              <a:t>independence.  </a:t>
            </a:r>
          </a:p>
          <a:p>
            <a:pPr lvl="2"/>
            <a:endParaRPr lang="en-US" sz="3600" dirty="0"/>
          </a:p>
          <a:p>
            <a:pPr lvl="2"/>
            <a:endParaRPr lang="en-US" sz="3000" dirty="0"/>
          </a:p>
          <a:p>
            <a:pPr marL="457200" lvl="1" indent="0">
              <a:buNone/>
            </a:pPr>
            <a:endParaRPr lang="en-US" sz="3000" dirty="0" smtClean="0"/>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lgerian" panose="04020705040A02060702" pitchFamily="82" charset="0"/>
              </a:rPr>
              <a:t>the Aftermath of the war: Philippines</a:t>
            </a:r>
            <a:endParaRPr lang="en-US" dirty="0"/>
          </a:p>
        </p:txBody>
      </p:sp>
    </p:spTree>
    <p:extLst>
      <p:ext uri="{BB962C8B-B14F-4D97-AF65-F5344CB8AC3E}">
        <p14:creationId xmlns:p14="http://schemas.microsoft.com/office/powerpoint/2010/main" val="1060084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9525000" cy="5257800"/>
          </a:xfrm>
        </p:spPr>
        <p:txBody>
          <a:bodyPr>
            <a:normAutofit/>
          </a:bodyPr>
          <a:lstStyle/>
          <a:p>
            <a:pPr marL="457200" lvl="1" indent="0">
              <a:buNone/>
            </a:pPr>
            <a:endParaRPr lang="en-US" dirty="0" smtClean="0"/>
          </a:p>
          <a:p>
            <a:pPr lvl="2"/>
            <a:r>
              <a:rPr lang="en-US" dirty="0" smtClean="0"/>
              <a:t>The </a:t>
            </a:r>
            <a:r>
              <a:rPr lang="en-US" dirty="0"/>
              <a:t>war was</a:t>
            </a:r>
            <a:r>
              <a:rPr lang="en-US" b="1" dirty="0"/>
              <a:t> brutal </a:t>
            </a:r>
            <a:r>
              <a:rPr lang="en-US" dirty="0"/>
              <a:t>and the United States used many of the same tactics that they had blamed the Spanish for using in Cuba.  </a:t>
            </a:r>
          </a:p>
          <a:p>
            <a:pPr lvl="2"/>
            <a:r>
              <a:rPr lang="en-US" dirty="0"/>
              <a:t>Tens of thousands of Filipinos were sent to </a:t>
            </a:r>
            <a:r>
              <a:rPr lang="en-US" b="1" dirty="0" err="1"/>
              <a:t>reconcentration</a:t>
            </a:r>
            <a:r>
              <a:rPr lang="en-US" dirty="0"/>
              <a:t> camps where they died of </a:t>
            </a:r>
            <a:r>
              <a:rPr lang="en-US" b="1" dirty="0"/>
              <a:t>disease and starvation</a:t>
            </a:r>
            <a:r>
              <a:rPr lang="en-US" dirty="0"/>
              <a:t>.  Furthermore, both sides used brutal tactics in an attempt to win the war. </a:t>
            </a:r>
          </a:p>
          <a:p>
            <a:pPr lvl="2"/>
            <a:r>
              <a:rPr lang="en-US" dirty="0"/>
              <a:t>Ironically, the war ended </a:t>
            </a:r>
            <a:r>
              <a:rPr lang="en-US" dirty="0" smtClean="0"/>
              <a:t>on </a:t>
            </a:r>
            <a:r>
              <a:rPr lang="en-US" b="1" u="sng" dirty="0" smtClean="0"/>
              <a:t>July </a:t>
            </a:r>
            <a:r>
              <a:rPr lang="en-US" b="1" u="sng" dirty="0" smtClean="0"/>
              <a:t>4, </a:t>
            </a:r>
            <a:r>
              <a:rPr lang="en-US" b="1" u="sng" dirty="0" smtClean="0"/>
              <a:t>1902</a:t>
            </a:r>
            <a:r>
              <a:rPr lang="en-US" dirty="0" smtClean="0"/>
              <a:t>. </a:t>
            </a:r>
            <a:endParaRPr lang="en-US" dirty="0"/>
          </a:p>
          <a:p>
            <a:pPr lvl="2"/>
            <a:r>
              <a:rPr lang="en-US" dirty="0"/>
              <a:t>The United States declared victory, and while they allowed for limited self-rule the Philippines basically became a </a:t>
            </a:r>
            <a:r>
              <a:rPr lang="en-US" b="1" dirty="0"/>
              <a:t>colony</a:t>
            </a:r>
            <a:r>
              <a:rPr lang="en-US" dirty="0"/>
              <a:t> of the United States until </a:t>
            </a:r>
            <a:r>
              <a:rPr lang="en-US" b="1" dirty="0"/>
              <a:t>1946.   </a:t>
            </a:r>
          </a:p>
          <a:p>
            <a:pPr lvl="2"/>
            <a:endParaRPr lang="en-US" sz="3600" dirty="0"/>
          </a:p>
          <a:p>
            <a:pPr lvl="2"/>
            <a:endParaRPr lang="en-US" sz="3000" dirty="0"/>
          </a:p>
          <a:p>
            <a:pPr marL="457200" lvl="1" indent="0">
              <a:buNone/>
            </a:pPr>
            <a:endParaRPr lang="en-US" sz="3000" dirty="0" smtClean="0"/>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lgerian" panose="04020705040A02060702" pitchFamily="82" charset="0"/>
              </a:rPr>
              <a:t>the Aftermath of the war: Philippines</a:t>
            </a:r>
            <a:endParaRPr lang="en-US" dirty="0"/>
          </a:p>
        </p:txBody>
      </p:sp>
    </p:spTree>
    <p:extLst>
      <p:ext uri="{BB962C8B-B14F-4D97-AF65-F5344CB8AC3E}">
        <p14:creationId xmlns:p14="http://schemas.microsoft.com/office/powerpoint/2010/main" val="2532688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9525000" cy="5257800"/>
          </a:xfrm>
        </p:spPr>
        <p:txBody>
          <a:bodyPr>
            <a:normAutofit/>
          </a:bodyPr>
          <a:lstStyle/>
          <a:p>
            <a:pPr marL="457200" lvl="1" indent="0">
              <a:buNone/>
            </a:pPr>
            <a:endParaRPr lang="en-US" dirty="0" smtClean="0"/>
          </a:p>
          <a:p>
            <a:pPr lvl="2"/>
            <a:r>
              <a:rPr lang="en-US" sz="2800" dirty="0" smtClean="0"/>
              <a:t>Identify and explain two arguments FOR imperialism</a:t>
            </a:r>
          </a:p>
          <a:p>
            <a:pPr lvl="2"/>
            <a:r>
              <a:rPr lang="en-US" sz="2800" dirty="0" smtClean="0"/>
              <a:t>Identify and explain ONE Anti-Imperialist argument against imperialism</a:t>
            </a:r>
            <a:endParaRPr lang="en-US" sz="2800" dirty="0"/>
          </a:p>
          <a:p>
            <a:pPr lvl="2"/>
            <a:endParaRPr lang="en-US" sz="3000" dirty="0"/>
          </a:p>
          <a:p>
            <a:pPr marL="457200" lvl="1" indent="0">
              <a:buNone/>
            </a:pPr>
            <a:endParaRPr lang="en-US" sz="3000" dirty="0" smtClean="0"/>
          </a:p>
          <a:p>
            <a:pPr lvl="1">
              <a:buFont typeface="Arial" panose="020B0604020202020204" pitchFamily="34" charset="0"/>
              <a:buChar char="•"/>
            </a:pPr>
            <a:endParaRPr lang="en-US" dirty="0"/>
          </a:p>
        </p:txBody>
      </p:sp>
      <p:sp>
        <p:nvSpPr>
          <p:cNvPr id="4" name="Title 1"/>
          <p:cNvSpPr txBox="1">
            <a:spLocks noGrp="1"/>
          </p:cNvSpPr>
          <p:nvPr>
            <p:ph type="title"/>
          </p:nvPr>
        </p:nvSpPr>
        <p:spPr>
          <a:xfrm>
            <a:off x="0" y="228600"/>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lgerian" panose="04020705040A02060702" pitchFamily="82" charset="0"/>
              </a:rPr>
              <a:t>the Aftermath of the war: Philippines</a:t>
            </a:r>
            <a:endParaRPr lang="en-US" dirty="0"/>
          </a:p>
        </p:txBody>
      </p:sp>
    </p:spTree>
    <p:extLst>
      <p:ext uri="{BB962C8B-B14F-4D97-AF65-F5344CB8AC3E}">
        <p14:creationId xmlns:p14="http://schemas.microsoft.com/office/powerpoint/2010/main" val="3281275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531952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txBox="1">
            <a:spLocks/>
          </p:cNvSpPr>
          <p:nvPr/>
        </p:nvSpPr>
        <p:spPr>
          <a:xfrm>
            <a:off x="457200" y="274638"/>
            <a:ext cx="8458200" cy="411162"/>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What was the cartoonist’s  main idea?</a:t>
            </a:r>
            <a:endParaRPr lang="en-US" dirty="0"/>
          </a:p>
        </p:txBody>
      </p:sp>
    </p:spTree>
    <p:extLst>
      <p:ext uri="{BB962C8B-B14F-4D97-AF65-F5344CB8AC3E}">
        <p14:creationId xmlns:p14="http://schemas.microsoft.com/office/powerpoint/2010/main" val="413619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Imperialism? </a:t>
            </a:r>
            <a:endParaRPr lang="en-US" dirty="0"/>
          </a:p>
        </p:txBody>
      </p:sp>
      <p:sp>
        <p:nvSpPr>
          <p:cNvPr id="3" name="Content Placeholder 2"/>
          <p:cNvSpPr>
            <a:spLocks noGrp="1"/>
          </p:cNvSpPr>
          <p:nvPr>
            <p:ph idx="1"/>
          </p:nvPr>
        </p:nvSpPr>
        <p:spPr/>
        <p:txBody>
          <a:bodyPr/>
          <a:lstStyle/>
          <a:p>
            <a:r>
              <a:rPr lang="en-US" b="1" dirty="0" smtClean="0"/>
              <a:t>Imperialism</a:t>
            </a:r>
            <a:r>
              <a:rPr lang="en-US" dirty="0"/>
              <a:t> </a:t>
            </a:r>
            <a:r>
              <a:rPr lang="en-US" dirty="0" smtClean="0"/>
              <a:t>– when one country rules over another country for political or economic gain. </a:t>
            </a:r>
          </a:p>
          <a:p>
            <a:pPr lvl="1"/>
            <a:r>
              <a:rPr lang="en-US" dirty="0" smtClean="0"/>
              <a:t>What benefits might a country gain from ruling over another country? </a:t>
            </a:r>
          </a:p>
          <a:p>
            <a:pPr lvl="1"/>
            <a:r>
              <a:rPr lang="en-US" dirty="0" smtClean="0"/>
              <a:t>Name some historical or current examples of imperialism. </a:t>
            </a:r>
          </a:p>
          <a:p>
            <a:pPr lvl="2"/>
            <a:r>
              <a:rPr lang="en-US" dirty="0" smtClean="0"/>
              <a:t>Great Britain ruling over the United States </a:t>
            </a:r>
          </a:p>
          <a:p>
            <a:pPr lvl="2"/>
            <a:r>
              <a:rPr lang="en-US" dirty="0" smtClean="0"/>
              <a:t>United States ruling over Puerto Rico </a:t>
            </a:r>
          </a:p>
          <a:p>
            <a:pPr lvl="2"/>
            <a:endParaRPr lang="en-US" dirty="0"/>
          </a:p>
        </p:txBody>
      </p:sp>
    </p:spTree>
    <p:extLst>
      <p:ext uri="{BB962C8B-B14F-4D97-AF65-F5344CB8AC3E}">
        <p14:creationId xmlns:p14="http://schemas.microsoft.com/office/powerpoint/2010/main" val="3684716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Manifest Destiny</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lvl="0"/>
            <a:r>
              <a:rPr lang="en-US" dirty="0"/>
              <a:t>Before the late 1800’s and early 1900’s the United States was primarily concerned with taking territory out </a:t>
            </a:r>
            <a:r>
              <a:rPr lang="en-US" b="1" dirty="0" smtClean="0"/>
              <a:t>west</a:t>
            </a:r>
            <a:r>
              <a:rPr lang="en-US" dirty="0" smtClean="0"/>
              <a:t>. </a:t>
            </a:r>
          </a:p>
          <a:p>
            <a:pPr lvl="0"/>
            <a:r>
              <a:rPr lang="en-US" dirty="0" smtClean="0"/>
              <a:t>This </a:t>
            </a:r>
            <a:r>
              <a:rPr lang="en-US" dirty="0"/>
              <a:t>was based on the belief that America was destined to spread from “sea to shining sea.”  This belief was </a:t>
            </a:r>
            <a:r>
              <a:rPr lang="en-US" dirty="0" smtClean="0"/>
              <a:t>called </a:t>
            </a:r>
            <a:r>
              <a:rPr lang="en-US" b="1" dirty="0" smtClean="0"/>
              <a:t>Manifest Destiny</a:t>
            </a:r>
            <a:r>
              <a:rPr lang="en-US" dirty="0" smtClean="0"/>
              <a:t>. </a:t>
            </a:r>
            <a:endParaRPr lang="en-US" dirty="0"/>
          </a:p>
          <a:p>
            <a:endParaRPr lang="en-US" dirty="0"/>
          </a:p>
        </p:txBody>
      </p:sp>
    </p:spTree>
    <p:extLst>
      <p:ext uri="{BB962C8B-B14F-4D97-AF65-F5344CB8AC3E}">
        <p14:creationId xmlns:p14="http://schemas.microsoft.com/office/powerpoint/2010/main" val="4270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4557"/>
            <a:ext cx="6706110" cy="500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410200"/>
            <a:ext cx="8382000" cy="1323439"/>
          </a:xfrm>
          <a:prstGeom prst="rect">
            <a:avLst/>
          </a:prstGeom>
          <a:noFill/>
        </p:spPr>
        <p:txBody>
          <a:bodyPr wrap="square" rtlCol="0">
            <a:spAutoFit/>
          </a:bodyPr>
          <a:lstStyle/>
          <a:p>
            <a:r>
              <a:rPr lang="en-US" sz="4000" dirty="0" smtClean="0">
                <a:latin typeface="Algerian" panose="04020705040A02060702" pitchFamily="82" charset="0"/>
              </a:rPr>
              <a:t>How was manifest destiny imperialistic? </a:t>
            </a:r>
            <a:endParaRPr lang="en-US" sz="4000" dirty="0">
              <a:latin typeface="Algerian" panose="04020705040A02060702" pitchFamily="82" charset="0"/>
            </a:endParaRPr>
          </a:p>
        </p:txBody>
      </p:sp>
    </p:spTree>
    <p:extLst>
      <p:ext uri="{BB962C8B-B14F-4D97-AF65-F5344CB8AC3E}">
        <p14:creationId xmlns:p14="http://schemas.microsoft.com/office/powerpoint/2010/main" val="288750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lgerian" panose="04020705040A02060702" pitchFamily="82" charset="0"/>
              </a:rPr>
              <a:t>Economic Strength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marL="342900" lvl="2" indent="-342900"/>
            <a:r>
              <a:rPr lang="en-US" dirty="0"/>
              <a:t>The United States needed access to more natural resources for industrialization and larger markets to sell their goods.  They also needed ports for trade around the world.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5814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c1.staticflickr.com/1/531/32693268371_de1046681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599"/>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5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Military Strength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marL="342900" lvl="2" indent="-342900"/>
            <a:r>
              <a:rPr lang="en-US" b="1" dirty="0"/>
              <a:t>Alfred T. Mahan </a:t>
            </a:r>
            <a:r>
              <a:rPr lang="en-US" dirty="0"/>
              <a:t>wrote a book called </a:t>
            </a:r>
            <a:r>
              <a:rPr lang="en-US" b="1" i="1" dirty="0"/>
              <a:t>The Influence of Sea Power upon History</a:t>
            </a:r>
            <a:r>
              <a:rPr lang="en-US" b="1" dirty="0"/>
              <a:t> </a:t>
            </a:r>
            <a:r>
              <a:rPr lang="en-US" dirty="0"/>
              <a:t>which argued that the United States must have a strong navy if they wanted to be a world power both economically and militarily.</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82" y="3200400"/>
            <a:ext cx="2609850" cy="334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564" y="3810000"/>
            <a:ext cx="4129704"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085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Social Darwinism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US" dirty="0"/>
              <a:t>Remember, </a:t>
            </a:r>
            <a:r>
              <a:rPr lang="en-US" b="1" dirty="0"/>
              <a:t>Social Darwinism</a:t>
            </a:r>
            <a:r>
              <a:rPr lang="en-US" dirty="0"/>
              <a:t> is the belief that some races are better than other races.</a:t>
            </a:r>
          </a:p>
          <a:p>
            <a:r>
              <a:rPr lang="en-US" dirty="0"/>
              <a:t> This idea was furthered when Rudyard Kipling wrote a poem called, </a:t>
            </a:r>
            <a:r>
              <a:rPr lang="en-US" dirty="0" smtClean="0"/>
              <a:t>“The White Man’s Burden.”  </a:t>
            </a:r>
          </a:p>
          <a:p>
            <a:r>
              <a:rPr lang="en-US" dirty="0" smtClean="0"/>
              <a:t>This </a:t>
            </a:r>
            <a:r>
              <a:rPr lang="en-US" dirty="0"/>
              <a:t>poem promoted the idea that the </a:t>
            </a:r>
            <a:r>
              <a:rPr lang="en-US" b="1" dirty="0"/>
              <a:t>Anglo-Saxon </a:t>
            </a:r>
            <a:r>
              <a:rPr lang="en-US" dirty="0"/>
              <a:t>(white) race was the best and should spread their culture around the world through imperialism.  </a:t>
            </a:r>
          </a:p>
          <a:p>
            <a:endParaRPr lang="en-US" dirty="0"/>
          </a:p>
        </p:txBody>
      </p:sp>
    </p:spTree>
    <p:extLst>
      <p:ext uri="{BB962C8B-B14F-4D97-AF65-F5344CB8AC3E}">
        <p14:creationId xmlns:p14="http://schemas.microsoft.com/office/powerpoint/2010/main" val="296155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anose="04020705040A02060702" pitchFamily="82" charset="0"/>
              </a:rPr>
              <a:t>Arguments Against Imperialism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a:t>The idea that it was </a:t>
            </a:r>
            <a:r>
              <a:rPr lang="en-US" dirty="0" smtClean="0"/>
              <a:t>undemocratic and </a:t>
            </a:r>
            <a:r>
              <a:rPr lang="en-US" dirty="0"/>
              <a:t>unconstitutional.  </a:t>
            </a:r>
          </a:p>
          <a:p>
            <a:r>
              <a:rPr lang="en-US" dirty="0"/>
              <a:t>The idea that it was </a:t>
            </a:r>
            <a:r>
              <a:rPr lang="en-US" dirty="0" smtClean="0"/>
              <a:t>racist and </a:t>
            </a:r>
            <a:r>
              <a:rPr lang="en-US" dirty="0"/>
              <a:t>immoral.  </a:t>
            </a:r>
          </a:p>
          <a:p>
            <a:r>
              <a:rPr lang="en-US" dirty="0"/>
              <a:t>The idea that it was </a:t>
            </a:r>
            <a:r>
              <a:rPr lang="en-US" dirty="0" smtClean="0"/>
              <a:t>expensive and </a:t>
            </a:r>
            <a:r>
              <a:rPr lang="en-US" dirty="0"/>
              <a:t>an economic burden. </a:t>
            </a:r>
          </a:p>
          <a:p>
            <a:pPr marL="457200" lvl="1" indent="0">
              <a:buNone/>
            </a:pPr>
            <a:endParaRPr lang="en-US" dirty="0"/>
          </a:p>
        </p:txBody>
      </p:sp>
    </p:spTree>
    <p:extLst>
      <p:ext uri="{BB962C8B-B14F-4D97-AF65-F5344CB8AC3E}">
        <p14:creationId xmlns:p14="http://schemas.microsoft.com/office/powerpoint/2010/main" val="407255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8512</TotalTime>
  <Words>1572</Words>
  <Application>Microsoft Office PowerPoint</Application>
  <PresentationFormat>On-screen Show (4:3)</PresentationFormat>
  <Paragraphs>120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Bell Ringer </vt:lpstr>
      <vt:lpstr>What is Imperialism? </vt:lpstr>
      <vt:lpstr>Manifest Destiny</vt:lpstr>
      <vt:lpstr>PowerPoint Presentation</vt:lpstr>
      <vt:lpstr>Economic Strength </vt:lpstr>
      <vt:lpstr>Military Strength </vt:lpstr>
      <vt:lpstr>Social Darwinism </vt:lpstr>
      <vt:lpstr>Arguments Against Imperialism </vt:lpstr>
      <vt:lpstr>PowerPoint Presentation</vt:lpstr>
      <vt:lpstr>PowerPoint Presentation</vt:lpstr>
      <vt:lpstr>What was the cartoonist’s  main idea?</vt:lpstr>
      <vt:lpstr>Seward’s Folly</vt:lpstr>
      <vt:lpstr>Hawaii</vt:lpstr>
      <vt:lpstr>PowerPoint Presentation</vt:lpstr>
      <vt:lpstr>Hawaii</vt:lpstr>
      <vt:lpstr>Impacts of Imperialism </vt:lpstr>
      <vt:lpstr>The Cuban rebellion</vt:lpstr>
      <vt:lpstr>The United States  becomes involved with Cuba</vt:lpstr>
      <vt:lpstr>The United States  becomes involved with Cuba</vt:lpstr>
      <vt:lpstr>The United States becomes involved with Cuba &amp; Philippines </vt:lpstr>
      <vt:lpstr>The United States becomes involved with Cuba &amp; Philippines </vt:lpstr>
      <vt:lpstr>how the Spanish American war was fought</vt:lpstr>
      <vt:lpstr>the end of the  Spanish American war</vt:lpstr>
      <vt:lpstr>the Aftermath of the war: Cuba</vt:lpstr>
      <vt:lpstr>the Aftermath of the war: Philippines</vt:lpstr>
      <vt:lpstr>the Aftermath of the war: Philippines</vt:lpstr>
      <vt:lpstr>the Aftermath of the war: Philippines</vt:lpstr>
      <vt:lpstr>PowerPoint Presentation</vt:lpstr>
    </vt:vector>
  </TitlesOfParts>
  <Company>Pearl Public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Will</dc:creator>
  <cp:lastModifiedBy>Brand, Will</cp:lastModifiedBy>
  <cp:revision>26</cp:revision>
  <dcterms:created xsi:type="dcterms:W3CDTF">2017-10-05T20:01:01Z</dcterms:created>
  <dcterms:modified xsi:type="dcterms:W3CDTF">2017-10-16T19:41:01Z</dcterms:modified>
</cp:coreProperties>
</file>