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80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Objects="1">
      <p:cViewPr varScale="1">
        <p:scale>
          <a:sx n="66" d="100"/>
          <a:sy n="66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history.com/topics/russian-revolution/videos/historys-burning-questions-the-romanovs?m=528e394da93ae&amp;s=undefined&amp;f=1&amp;free=false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Franklin Gothic Medium" charset="0"/>
                <a:ea typeface="Franklin Gothic Medium" charset="0"/>
                <a:cs typeface="Franklin Gothic Medium" charset="0"/>
              </a:rPr>
              <a:t>The Rise of Communism </a:t>
            </a:r>
            <a:endParaRPr lang="en-US" dirty="0">
              <a:latin typeface="Franklin Gothic Medium" charset="0"/>
              <a:ea typeface="Franklin Gothic Medium" charset="0"/>
              <a:cs typeface="Franklin Gothic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87" y="318930"/>
            <a:ext cx="8742908" cy="62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88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 at home 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Guiding Question – Think back to other revolutions that we have studied.  What typically causes revolution to take place? </a:t>
            </a:r>
          </a:p>
          <a:p>
            <a:r>
              <a:rPr lang="en-US" dirty="0" smtClean="0"/>
              <a:t>There were many factors that caused discontent in Russia: </a:t>
            </a:r>
          </a:p>
          <a:p>
            <a:pPr lvl="1"/>
            <a:r>
              <a:rPr lang="en-US" dirty="0" smtClean="0"/>
              <a:t>The Romanov family was one of the last Divine Right monarchies in Europe.</a:t>
            </a:r>
          </a:p>
          <a:p>
            <a:pPr lvl="1"/>
            <a:r>
              <a:rPr lang="en-US" dirty="0" smtClean="0"/>
              <a:t>Bloody Sunday Massacre in 1905</a:t>
            </a:r>
          </a:p>
          <a:p>
            <a:pPr lvl="1"/>
            <a:r>
              <a:rPr lang="en-US" dirty="0" smtClean="0"/>
              <a:t>Russia was defeated by the Japanese in the Russo-Japanese war in the same year.</a:t>
            </a:r>
          </a:p>
          <a:p>
            <a:pPr lvl="1"/>
            <a:r>
              <a:rPr lang="en-US" dirty="0" smtClean="0"/>
              <a:t>Russia was "backwards" and had not industrialized.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2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World War 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World War I was the last straw for the Romanov </a:t>
            </a:r>
            <a:r>
              <a:rPr lang="en-US" b="1" dirty="0" smtClean="0"/>
              <a:t>dynasty</a:t>
            </a:r>
            <a:r>
              <a:rPr lang="en-US" dirty="0" smtClean="0"/>
              <a:t>. 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 Russian army suffered huge numbers of casualties and many Russians were looking for a way out of the war. 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This, along with the other causes, opened the door for the overthrow of Czar Nicholas and Czarina Alexandra.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However, the new leader of Russia, </a:t>
            </a:r>
            <a:r>
              <a:rPr lang="en-US" b="1" dirty="0" smtClean="0"/>
              <a:t>Aleksandr Kerensky</a:t>
            </a:r>
            <a:r>
              <a:rPr lang="en-US" dirty="0" smtClean="0"/>
              <a:t>, kept Russia in the war to preserve their honor. </a:t>
            </a:r>
          </a:p>
        </p:txBody>
      </p:sp>
    </p:spTree>
    <p:extLst>
      <p:ext uri="{BB962C8B-B14F-4D97-AF65-F5344CB8AC3E}">
        <p14:creationId xmlns:p14="http://schemas.microsoft.com/office/powerpoint/2010/main" val="130555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Rise of </a:t>
            </a:r>
            <a:r>
              <a:rPr lang="en-US" smtClean="0"/>
              <a:t>the Bolsheviks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newly formed Russian government was quickly challenged by the </a:t>
            </a:r>
            <a:r>
              <a:rPr lang="en-US" b="1" dirty="0" smtClean="0"/>
              <a:t>soviets</a:t>
            </a:r>
            <a:r>
              <a:rPr lang="en-US" dirty="0" smtClean="0"/>
              <a:t> (councils composed of representatives from the workers and soldiers) and the </a:t>
            </a:r>
            <a:r>
              <a:rPr lang="en-US" b="1" dirty="0" smtClean="0"/>
              <a:t>Bolsheviks</a:t>
            </a:r>
            <a:r>
              <a:rPr lang="en-US" dirty="0" smtClean="0"/>
              <a:t> (a political party that called for violent revolution).</a:t>
            </a:r>
          </a:p>
          <a:p>
            <a:r>
              <a:rPr lang="en-US" dirty="0" smtClean="0"/>
              <a:t>When </a:t>
            </a:r>
            <a:r>
              <a:rPr lang="en-US" b="1" dirty="0" smtClean="0"/>
              <a:t>Vladimir Lenin </a:t>
            </a:r>
            <a:r>
              <a:rPr lang="en-US" dirty="0" smtClean="0"/>
              <a:t>became the leader of the Bolshevik party he encouraged the overthrow of the current government by gaining control within the soviets.  </a:t>
            </a:r>
          </a:p>
          <a:p>
            <a:r>
              <a:rPr lang="en-US" dirty="0" smtClean="0"/>
              <a:t>Three slogans summed up the goals of the Bolsheviks:</a:t>
            </a:r>
          </a:p>
          <a:p>
            <a:pPr lvl="1"/>
            <a:r>
              <a:rPr lang="en-US" dirty="0" smtClean="0"/>
              <a:t>"Peace, Land, Bread"</a:t>
            </a:r>
          </a:p>
          <a:p>
            <a:pPr lvl="1"/>
            <a:r>
              <a:rPr lang="en-US" dirty="0" smtClean="0"/>
              <a:t>"Worker Control of Production"</a:t>
            </a:r>
          </a:p>
          <a:p>
            <a:pPr lvl="1"/>
            <a:r>
              <a:rPr lang="en-US" dirty="0" smtClean="0"/>
              <a:t>"All Power to the Soviets" </a:t>
            </a:r>
          </a:p>
        </p:txBody>
      </p:sp>
    </p:spTree>
    <p:extLst>
      <p:ext uri="{BB962C8B-B14F-4D97-AF65-F5344CB8AC3E}">
        <p14:creationId xmlns:p14="http://schemas.microsoft.com/office/powerpoint/2010/main" val="2211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93" y="144361"/>
            <a:ext cx="4746790" cy="47467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497" y="144361"/>
            <a:ext cx="6674553" cy="59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October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November 6, 1917, Lenin and the Bolsheviks had gained enough power of the soviets to overthrow the </a:t>
            </a:r>
            <a:r>
              <a:rPr lang="en-US" b="1" dirty="0" smtClean="0"/>
              <a:t>provisional </a:t>
            </a:r>
            <a:r>
              <a:rPr lang="en-US" dirty="0" smtClean="0"/>
              <a:t>government. </a:t>
            </a:r>
          </a:p>
          <a:p>
            <a:r>
              <a:rPr lang="en-US" dirty="0" smtClean="0"/>
              <a:t>However, the fight was far from over.</a:t>
            </a:r>
          </a:p>
          <a:p>
            <a:r>
              <a:rPr lang="en-US" dirty="0" smtClean="0"/>
              <a:t>After renaming themselves the </a:t>
            </a:r>
            <a:r>
              <a:rPr lang="en-US" b="1" dirty="0" smtClean="0"/>
              <a:t>Communists</a:t>
            </a:r>
            <a:r>
              <a:rPr lang="en-US" dirty="0" smtClean="0"/>
              <a:t>, Lenin withdrew Russia from the way by signing the </a:t>
            </a:r>
            <a:r>
              <a:rPr lang="en-US" b="1" dirty="0" smtClean="0"/>
              <a:t>Treaty of </a:t>
            </a:r>
            <a:r>
              <a:rPr lang="en-US" b="1" dirty="0" err="1" smtClean="0"/>
              <a:t>Brest-Litovsk</a:t>
            </a:r>
            <a:r>
              <a:rPr lang="en-US" dirty="0" smtClean="0"/>
              <a:t>.</a:t>
            </a:r>
          </a:p>
          <a:p>
            <a:r>
              <a:rPr lang="en-US" dirty="0" smtClean="0"/>
              <a:t>However, a </a:t>
            </a:r>
            <a:r>
              <a:rPr lang="en-US" b="1" dirty="0" smtClean="0"/>
              <a:t>civil war</a:t>
            </a:r>
            <a:r>
              <a:rPr lang="en-US" dirty="0" smtClean="0"/>
              <a:t> still raged within Russia between the </a:t>
            </a:r>
            <a:r>
              <a:rPr lang="en-US" b="1" dirty="0" smtClean="0"/>
              <a:t>Reds </a:t>
            </a:r>
            <a:r>
              <a:rPr lang="en-US" dirty="0" smtClean="0"/>
              <a:t>(communists) and the </a:t>
            </a:r>
            <a:r>
              <a:rPr lang="en-US" b="1" dirty="0" smtClean="0"/>
              <a:t>Whites </a:t>
            </a:r>
            <a:r>
              <a:rPr lang="en-US" dirty="0" smtClean="0"/>
              <a:t>(anti-communists).  </a:t>
            </a:r>
          </a:p>
        </p:txBody>
      </p:sp>
    </p:spTree>
    <p:extLst>
      <p:ext uri="{BB962C8B-B14F-4D97-AF65-F5344CB8AC3E}">
        <p14:creationId xmlns:p14="http://schemas.microsoft.com/office/powerpoint/2010/main" val="6412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/>
          <p:nvPr/>
        </p:nvSpPr>
        <p:spPr>
          <a:xfrm>
            <a:off x="3822700" y="285779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www.history.com/topics/russian-revolution/videos/historys-burning-questions-the-romanovs?m=528e394da93ae&amp;s=undefined&amp;f=1&amp;free=false</a:t>
            </a:r>
            <a:r>
              <a:rPr lang="en-US" dirty="0" smtClean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6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day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your guided notes out to correct your Anticipation Questions if necessary. </a:t>
            </a:r>
          </a:p>
          <a:p>
            <a:r>
              <a:rPr lang="en-US" dirty="0" smtClean="0"/>
              <a:t>Answer the following question in your notebook:  What is the difference between capitalism and socialism?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7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Russian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Red Army, led by </a:t>
            </a:r>
            <a:r>
              <a:rPr lang="en-US" b="1" dirty="0" smtClean="0"/>
              <a:t>Leon Trotsky</a:t>
            </a:r>
            <a:r>
              <a:rPr lang="en-US" dirty="0" smtClean="0"/>
              <a:t>, was much more organized than the White Army. </a:t>
            </a:r>
          </a:p>
          <a:p>
            <a:r>
              <a:rPr lang="en-US" dirty="0" smtClean="0"/>
              <a:t>They also enacted a policy of </a:t>
            </a:r>
            <a:r>
              <a:rPr lang="en-US" b="1" dirty="0" smtClean="0"/>
              <a:t>war communism, </a:t>
            </a:r>
            <a:r>
              <a:rPr lang="en-US" dirty="0" smtClean="0"/>
              <a:t>in which the government took control of the banks, seized grain from peasants, and centralized state administration under Communist control.</a:t>
            </a:r>
          </a:p>
          <a:p>
            <a:r>
              <a:rPr lang="en-US" dirty="0"/>
              <a:t>After months of fighting, the Reds were able to overcome the Whites and murdered the Royal family.  </a:t>
            </a:r>
          </a:p>
          <a:p>
            <a:r>
              <a:rPr lang="en-US" dirty="0"/>
              <a:t>Russia had become the first communist country ever.  </a:t>
            </a:r>
          </a:p>
        </p:txBody>
      </p:sp>
    </p:spTree>
    <p:extLst>
      <p:ext uri="{BB962C8B-B14F-4D97-AF65-F5344CB8AC3E}">
        <p14:creationId xmlns:p14="http://schemas.microsoft.com/office/powerpoint/2010/main" val="15950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From Russia to the USSR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winning the Civil War, Lenin struggled to live up to his promises.</a:t>
            </a:r>
          </a:p>
          <a:p>
            <a:pPr lvl="1"/>
            <a:r>
              <a:rPr lang="en-US" dirty="0" smtClean="0"/>
              <a:t>People began hoarding food. </a:t>
            </a:r>
          </a:p>
          <a:p>
            <a:pPr lvl="1"/>
            <a:r>
              <a:rPr lang="en-US" dirty="0" smtClean="0"/>
              <a:t>A severe drought caused a food shortage. </a:t>
            </a:r>
          </a:p>
          <a:p>
            <a:pPr lvl="1"/>
            <a:r>
              <a:rPr lang="en-US" dirty="0" smtClean="0"/>
              <a:t>More than 5 million people died. </a:t>
            </a:r>
          </a:p>
          <a:p>
            <a:r>
              <a:rPr lang="en-US" dirty="0" smtClean="0"/>
              <a:t>By 1920, many Russian were calling for Lenin to step down.</a:t>
            </a:r>
          </a:p>
          <a:p>
            <a:r>
              <a:rPr lang="en-US" dirty="0" smtClean="0"/>
              <a:t>As a result, Lenin instituted his </a:t>
            </a:r>
            <a:r>
              <a:rPr lang="en-US" b="1" dirty="0" smtClean="0"/>
              <a:t>New Economic Policy</a:t>
            </a:r>
            <a:r>
              <a:rPr lang="en-US" dirty="0" smtClean="0"/>
              <a:t>.  This policy brought back many of the old capitalist policies, including the private ownership of some businesses. </a:t>
            </a:r>
          </a:p>
          <a:p>
            <a:r>
              <a:rPr lang="en-US" dirty="0" smtClean="0"/>
              <a:t>By 1922, Russia had begun to rebound and Lenin created a new state called the </a:t>
            </a:r>
            <a:r>
              <a:rPr lang="en-US" b="1" dirty="0" smtClean="0"/>
              <a:t>Union of Soviet Socialist Republics</a:t>
            </a:r>
            <a:r>
              <a:rPr lang="en-US" dirty="0" smtClean="0"/>
              <a:t> also know as the </a:t>
            </a:r>
            <a:r>
              <a:rPr lang="en-US" b="1" dirty="0" smtClean="0"/>
              <a:t>USSR and the Soviet Union</a:t>
            </a:r>
            <a:r>
              <a:rPr lang="en-US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6177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up your journals at the front. </a:t>
            </a:r>
          </a:p>
          <a:p>
            <a:r>
              <a:rPr lang="en-US" dirty="0" smtClean="0"/>
              <a:t>Pick up a book from the bookshelf. </a:t>
            </a:r>
          </a:p>
          <a:p>
            <a:r>
              <a:rPr lang="en-US" dirty="0" smtClean="0"/>
              <a:t>Answer the following question:</a:t>
            </a:r>
          </a:p>
          <a:p>
            <a:r>
              <a:rPr lang="en-US" dirty="0" smtClean="0"/>
              <a:t>What are your new year's resolutions?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065" y="3203842"/>
            <a:ext cx="5305485" cy="3484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979"/>
            <a:ext cx="6325305" cy="421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6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Death of Lenin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Vladimir Lenin died in 1924.</a:t>
            </a:r>
          </a:p>
          <a:p>
            <a:r>
              <a:rPr lang="en-US" dirty="0" smtClean="0"/>
              <a:t>This created an immense power struggle between members of the </a:t>
            </a:r>
            <a:r>
              <a:rPr lang="en-US" b="1" dirty="0" smtClean="0"/>
              <a:t>Politburo</a:t>
            </a:r>
            <a:r>
              <a:rPr lang="en-US" dirty="0" smtClean="0"/>
              <a:t> (the Communist Party's main policy making body).  </a:t>
            </a:r>
          </a:p>
          <a:p>
            <a:r>
              <a:rPr lang="en-US" dirty="0" smtClean="0"/>
              <a:t>The top contenders were </a:t>
            </a:r>
            <a:r>
              <a:rPr lang="en-US" b="1" dirty="0" smtClean="0"/>
              <a:t>Leon Trotsky and Joseph Stalin</a:t>
            </a:r>
            <a:r>
              <a:rPr lang="en-US" dirty="0" smtClean="0"/>
              <a:t>.  </a:t>
            </a:r>
          </a:p>
          <a:p>
            <a:r>
              <a:rPr lang="en-US" b="1" dirty="0" smtClean="0"/>
              <a:t>Stalin </a:t>
            </a:r>
            <a:r>
              <a:rPr lang="en-US" dirty="0" smtClean="0"/>
              <a:t>was able to </a:t>
            </a:r>
            <a:r>
              <a:rPr lang="en-US" b="1" dirty="0" smtClean="0"/>
              <a:t>purge </a:t>
            </a:r>
            <a:r>
              <a:rPr lang="en-US" dirty="0" smtClean="0"/>
              <a:t>the government of the "old Bolsheviks" and established a dictatorship. </a:t>
            </a:r>
          </a:p>
          <a:p>
            <a:r>
              <a:rPr lang="en-US" b="1" dirty="0" smtClean="0"/>
              <a:t>Trotsky </a:t>
            </a:r>
            <a:r>
              <a:rPr lang="en-US" dirty="0" smtClean="0"/>
              <a:t>escaped to Mexico, but he was eventually murdered in 1940.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87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49" y="769937"/>
            <a:ext cx="9967433" cy="52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9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Five Year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Soon after gaining power, Stalin ended Lenin's New Economic Policy. </a:t>
            </a:r>
          </a:p>
          <a:p>
            <a:r>
              <a:rPr lang="en-US" dirty="0" smtClean="0"/>
              <a:t>Instead, he focused on his </a:t>
            </a:r>
            <a:r>
              <a:rPr lang="en-US" b="1" dirty="0" smtClean="0"/>
              <a:t>Five Year Plans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Wanted to transform Russia from an agricultural country to an industrial country. </a:t>
            </a:r>
          </a:p>
          <a:p>
            <a:pPr lvl="1"/>
            <a:r>
              <a:rPr lang="en-US" dirty="0" smtClean="0"/>
              <a:t>The first plan highly increased industry within Russia but at a cost.</a:t>
            </a:r>
          </a:p>
          <a:p>
            <a:pPr lvl="1"/>
            <a:r>
              <a:rPr lang="en-US" dirty="0" smtClean="0"/>
              <a:t>Although jobs increased, Stalin spent little money on housing resulting in awful living conditions for the poor.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Further Suffering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part of Stalin's plan was the </a:t>
            </a:r>
            <a:r>
              <a:rPr lang="en-US" b="1" dirty="0" smtClean="0"/>
              <a:t>collectivization </a:t>
            </a:r>
            <a:r>
              <a:rPr lang="en-US" dirty="0" smtClean="0"/>
              <a:t>of agriculture. </a:t>
            </a:r>
          </a:p>
          <a:p>
            <a:pPr lvl="1"/>
            <a:r>
              <a:rPr lang="en-US" dirty="0" smtClean="0"/>
              <a:t>Private farms were eliminated and the government owned all land. </a:t>
            </a:r>
          </a:p>
          <a:p>
            <a:pPr lvl="1"/>
            <a:r>
              <a:rPr lang="en-US" dirty="0" smtClean="0"/>
              <a:t>Peasants hoarded food and killed livestock which resulted in a famine that killed over 10,000,000 people.  </a:t>
            </a:r>
          </a:p>
          <a:p>
            <a:r>
              <a:rPr lang="en-US" dirty="0" smtClean="0"/>
              <a:t>He also consolidated his control over the communist party by getting rid of his enemies. This was known as the </a:t>
            </a:r>
            <a:r>
              <a:rPr lang="en-US" b="1" dirty="0" smtClean="0"/>
              <a:t>Great Purge. </a:t>
            </a:r>
          </a:p>
          <a:p>
            <a:pPr lvl="1"/>
            <a:r>
              <a:rPr lang="en-US" dirty="0" smtClean="0"/>
              <a:t>Stalin sent his political enemies to gulags in Siberia or had them executed. </a:t>
            </a:r>
          </a:p>
          <a:p>
            <a:pPr lvl="1"/>
            <a:r>
              <a:rPr lang="en-US" dirty="0" smtClean="0"/>
              <a:t>Close to 8,000,000 more people were either sent to gulags or executed by Stalin.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7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Day 3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 essential question #2 from your guided notes:  The rise of communism in Russia had both positive and negative aspects. Detail each. </a:t>
            </a:r>
          </a:p>
          <a:p>
            <a:r>
              <a:rPr lang="en-US" dirty="0" smtClean="0"/>
              <a:t>Turn this in at the front when you are finished.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1905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Revolutionary Chaos in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Russia, at the beginning of the </a:t>
            </a:r>
            <a:r>
              <a:rPr lang="en-US" dirty="0" smtClean="0"/>
              <a:t>twentieth century China was behind militarily and technologically.  </a:t>
            </a:r>
          </a:p>
          <a:p>
            <a:r>
              <a:rPr lang="en-US" dirty="0" smtClean="0"/>
              <a:t>After the fall of the </a:t>
            </a:r>
            <a:r>
              <a:rPr lang="en-US" b="1" dirty="0" smtClean="0"/>
              <a:t>Qing dynasty</a:t>
            </a:r>
            <a:r>
              <a:rPr lang="en-US" dirty="0" smtClean="0"/>
              <a:t>, two new revolutionary groups emerged: </a:t>
            </a:r>
            <a:r>
              <a:rPr lang="en-US" b="1" dirty="0" smtClean="0"/>
              <a:t>the Nationalists and the Communists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nationalists were led by </a:t>
            </a:r>
            <a:r>
              <a:rPr lang="en-US" b="1" dirty="0" smtClean="0"/>
              <a:t>Sun </a:t>
            </a:r>
            <a:r>
              <a:rPr lang="en-US" b="1" dirty="0" err="1" smtClean="0"/>
              <a:t>Yat-Sen</a:t>
            </a:r>
            <a:r>
              <a:rPr lang="en-US" b="1" dirty="0"/>
              <a:t> </a:t>
            </a:r>
            <a:r>
              <a:rPr lang="en-US" dirty="0" smtClean="0"/>
              <a:t>who wanted to get rid of foreign powers in China and make the country stronger. </a:t>
            </a:r>
          </a:p>
          <a:p>
            <a:r>
              <a:rPr lang="en-US" dirty="0" smtClean="0"/>
              <a:t>He even agreed to work with the newly formed Chinese Communist Party to make this happen.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56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Betrayal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1925, Sun </a:t>
            </a:r>
            <a:r>
              <a:rPr lang="en-US" dirty="0" err="1" smtClean="0"/>
              <a:t>Yat-Sen</a:t>
            </a:r>
            <a:r>
              <a:rPr lang="en-US" dirty="0" smtClean="0"/>
              <a:t> died </a:t>
            </a:r>
            <a:r>
              <a:rPr lang="en-US" dirty="0" smtClean="0"/>
              <a:t>and was replaced by General </a:t>
            </a:r>
            <a:r>
              <a:rPr lang="en-US" b="1" dirty="0" smtClean="0"/>
              <a:t>Chiang </a:t>
            </a:r>
            <a:r>
              <a:rPr lang="en-US" b="1" dirty="0" err="1" smtClean="0"/>
              <a:t>Kai-Shek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Chiang </a:t>
            </a:r>
            <a:r>
              <a:rPr lang="en-US" dirty="0" err="1" smtClean="0"/>
              <a:t>Kai-Shek</a:t>
            </a:r>
            <a:r>
              <a:rPr lang="en-US" dirty="0" smtClean="0"/>
              <a:t> pretended to support the communist at first but in 1927 he turned on the communist and killed thousands of communist in Shanghai.  </a:t>
            </a:r>
          </a:p>
          <a:p>
            <a:r>
              <a:rPr lang="en-US" dirty="0" smtClean="0"/>
              <a:t>This forced leaders of the communist party to go into hiding.  While in hiding, </a:t>
            </a:r>
            <a:r>
              <a:rPr lang="en-US" b="1" dirty="0" smtClean="0"/>
              <a:t>Mao </a:t>
            </a:r>
            <a:r>
              <a:rPr lang="en-US" b="1" dirty="0" err="1" smtClean="0"/>
              <a:t>Zedong</a:t>
            </a:r>
            <a:r>
              <a:rPr lang="en-US" dirty="0" smtClean="0"/>
              <a:t> became the top leader in the communist party.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80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People's Liberation Army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Soon, </a:t>
            </a:r>
            <a:r>
              <a:rPr lang="en-US" dirty="0" err="1" smtClean="0"/>
              <a:t>Shek's</a:t>
            </a:r>
            <a:r>
              <a:rPr lang="en-US" dirty="0" smtClean="0"/>
              <a:t> army had Mao's army (called the </a:t>
            </a:r>
            <a:r>
              <a:rPr lang="en-US" b="1" dirty="0" smtClean="0"/>
              <a:t>People's Liberation Army</a:t>
            </a:r>
            <a:r>
              <a:rPr lang="en-US" dirty="0" smtClean="0"/>
              <a:t>) surrounded in the mountains.  </a:t>
            </a:r>
          </a:p>
          <a:p>
            <a:r>
              <a:rPr lang="en-US" dirty="0" smtClean="0"/>
              <a:t>However, Mao and his army used </a:t>
            </a:r>
            <a:r>
              <a:rPr lang="en-US" b="1" dirty="0" smtClean="0"/>
              <a:t>guerrilla tactics </a:t>
            </a:r>
            <a:r>
              <a:rPr lang="en-US" dirty="0" smtClean="0"/>
              <a:t>(using unexpected methods to fight your enemies)</a:t>
            </a:r>
            <a:r>
              <a:rPr lang="en-US" b="1" dirty="0" smtClean="0"/>
              <a:t> </a:t>
            </a:r>
            <a:r>
              <a:rPr lang="en-US" dirty="0" smtClean="0"/>
              <a:t>to outsmart his opponents.   </a:t>
            </a:r>
          </a:p>
          <a:p>
            <a:r>
              <a:rPr lang="en-US" dirty="0" smtClean="0"/>
              <a:t>"When the enemy advances, we retreat!  When the enemy halts and camps, we trouble them!  When the enemy tries to avoid battle, we attack!  When the enemy retreats, we pursue!"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57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Long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with the effective use of guerrilla tactics, Chiang </a:t>
            </a:r>
            <a:r>
              <a:rPr lang="en-US" dirty="0" err="1" smtClean="0"/>
              <a:t>Kai-Shek</a:t>
            </a:r>
            <a:r>
              <a:rPr lang="en-US" dirty="0" smtClean="0"/>
              <a:t> was able to surround the People's Liberation Army led by Mao.</a:t>
            </a:r>
          </a:p>
          <a:p>
            <a:r>
              <a:rPr lang="en-US" dirty="0" smtClean="0"/>
              <a:t>In one final attempt, Mao and his army broke through the Nationalist forces and began what became known as the </a:t>
            </a:r>
            <a:r>
              <a:rPr lang="en-US" b="1" dirty="0" smtClean="0"/>
              <a:t>Long March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During this time, 90,000 communist </a:t>
            </a:r>
            <a:r>
              <a:rPr lang="en-US" dirty="0" smtClean="0"/>
              <a:t>troops marched 6,000 miles (24 miles a day) to escape the Nationalist Army.  </a:t>
            </a:r>
          </a:p>
          <a:p>
            <a:r>
              <a:rPr lang="en-US" dirty="0" smtClean="0"/>
              <a:t>Finally, a year later, Mao's army reached safety in Northern China, but only 9,000 troops remained.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 –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 smtClean="0"/>
              <a:t> Capitalism – An </a:t>
            </a:r>
            <a:r>
              <a:rPr lang="en-US" b="1" dirty="0" smtClean="0"/>
              <a:t>economic </a:t>
            </a:r>
            <a:r>
              <a:rPr lang="en-US" dirty="0" smtClean="0"/>
              <a:t>principle that relies on free trade, private ownership, and little to no government interference in business.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Socialism – An </a:t>
            </a:r>
            <a:r>
              <a:rPr lang="en-US" b="1" dirty="0" smtClean="0"/>
              <a:t>economic </a:t>
            </a:r>
            <a:r>
              <a:rPr lang="en-US" dirty="0" smtClean="0"/>
              <a:t>principle where the government owns the means of production and heavily regulates the economy.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REMEMBER, MOST SOCIETIES HAVE A </a:t>
            </a:r>
            <a:r>
              <a:rPr lang="en-US" b="1" dirty="0" smtClean="0"/>
              <a:t>MIXED ECONOMY </a:t>
            </a:r>
            <a:r>
              <a:rPr lang="en-US" dirty="0" smtClean="0"/>
              <a:t>(a combination of capitalism and socialism.)</a:t>
            </a:r>
            <a:endParaRPr lang="en-US" b="1" dirty="0" smtClean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12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9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Review – Political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Democracy – A </a:t>
            </a:r>
            <a:r>
              <a:rPr lang="en-US" b="1" dirty="0"/>
              <a:t>political </a:t>
            </a:r>
            <a:r>
              <a:rPr lang="en-US" dirty="0"/>
              <a:t>institution where the power is in the hands of the people.</a:t>
            </a:r>
          </a:p>
          <a:p>
            <a:pPr>
              <a:buFont typeface="Arial" charset="0"/>
              <a:buChar char="•"/>
            </a:pPr>
            <a:r>
              <a:rPr lang="en-US" dirty="0"/>
              <a:t>Authoritarian – A </a:t>
            </a:r>
            <a:r>
              <a:rPr lang="en-US" b="1" dirty="0"/>
              <a:t>political </a:t>
            </a:r>
            <a:r>
              <a:rPr lang="en-US" dirty="0"/>
              <a:t>institution where power is held by one person or a small group of people.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 what is communism?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Communism </a:t>
            </a:r>
            <a:r>
              <a:rPr lang="en-US" dirty="0" smtClean="0"/>
              <a:t>is a </a:t>
            </a:r>
            <a:r>
              <a:rPr lang="en-US" b="1" dirty="0" smtClean="0"/>
              <a:t>political </a:t>
            </a:r>
            <a:r>
              <a:rPr lang="en-US" dirty="0" smtClean="0"/>
              <a:t>institution that usually has an authoritarian government and a mostly </a:t>
            </a:r>
            <a:r>
              <a:rPr lang="en-US" b="1" dirty="0" smtClean="0"/>
              <a:t>socialist</a:t>
            </a:r>
            <a:r>
              <a:rPr lang="en-US" dirty="0" smtClean="0"/>
              <a:t> economy.  </a:t>
            </a:r>
          </a:p>
          <a:p>
            <a:r>
              <a:rPr lang="en-US" b="1" dirty="0" smtClean="0"/>
              <a:t>Review Questions:</a:t>
            </a:r>
          </a:p>
          <a:p>
            <a:pPr lvl="1"/>
            <a:r>
              <a:rPr lang="en-US" b="1" dirty="0" smtClean="0"/>
              <a:t>Who was the father of communism? </a:t>
            </a:r>
          </a:p>
          <a:p>
            <a:pPr lvl="1"/>
            <a:r>
              <a:rPr lang="en-US" b="1" dirty="0" smtClean="0"/>
              <a:t>What circumstances opened the doors to communism?</a:t>
            </a:r>
          </a:p>
          <a:p>
            <a:pPr lvl="1"/>
            <a:r>
              <a:rPr lang="en-US" b="1" dirty="0" smtClean="0"/>
              <a:t>Which country was the first to establish a communist government at the end of World War I?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0897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331" y="231952"/>
            <a:ext cx="11148214" cy="643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3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the </a:t>
            </a:r>
            <a:r>
              <a:rPr lang="en-US" b="1" dirty="0" err="1" smtClean="0"/>
              <a:t>Romanovs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Nicholas II – The </a:t>
            </a:r>
            <a:r>
              <a:rPr lang="en-US" b="1" dirty="0" smtClean="0"/>
              <a:t>czar </a:t>
            </a:r>
            <a:r>
              <a:rPr lang="en-US" dirty="0" smtClean="0"/>
              <a:t>(king) of Russia at the beginning of World War I.</a:t>
            </a:r>
          </a:p>
          <a:p>
            <a:r>
              <a:rPr lang="en-US" dirty="0" smtClean="0"/>
              <a:t>Alexandra – The </a:t>
            </a:r>
            <a:r>
              <a:rPr lang="en-US" b="1" dirty="0" smtClean="0"/>
              <a:t>czarina </a:t>
            </a:r>
            <a:r>
              <a:rPr lang="en-US" dirty="0" smtClean="0"/>
              <a:t>(queen) of Russia (I.e. Nick's wife)</a:t>
            </a:r>
          </a:p>
          <a:p>
            <a:r>
              <a:rPr lang="en-US" dirty="0" smtClean="0"/>
              <a:t>Rasputin – the creepy but trusted "mystic" advisor of Alexandra while Nicholas was away at war.</a:t>
            </a:r>
          </a:p>
          <a:p>
            <a:r>
              <a:rPr lang="en-US" dirty="0" smtClean="0"/>
              <a:t>The czar and czarina also had many children including Alexi who was a hemophiliac and the more famous Anastasia.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60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75" y="217456"/>
            <a:ext cx="10788312" cy="614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73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848" y="445974"/>
            <a:ext cx="7316117" cy="601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9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OfficeLight_16x9</Template>
  <TotalTime>818</TotalTime>
  <Application>Microsoft Macintosh PowerPoint</Application>
  <PresentationFormat>Widescreen</PresentationFormat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Franklin Gothic Medium</vt:lpstr>
      <vt:lpstr>Calibri Light</vt:lpstr>
      <vt:lpstr>Arial</vt:lpstr>
      <vt:lpstr>Calibri</vt:lpstr>
      <vt:lpstr>Office Theme</vt:lpstr>
      <vt:lpstr>The Rise of Communism </vt:lpstr>
      <vt:lpstr>BellRinger </vt:lpstr>
      <vt:lpstr>Review – Economics</vt:lpstr>
      <vt:lpstr>Review – Political Institutions</vt:lpstr>
      <vt:lpstr>So what is communism?</vt:lpstr>
      <vt:lpstr>PowerPoint Presentation</vt:lpstr>
      <vt:lpstr>Meet the Romanovs </vt:lpstr>
      <vt:lpstr>PowerPoint Presentation</vt:lpstr>
      <vt:lpstr>PowerPoint Presentation</vt:lpstr>
      <vt:lpstr>PowerPoint Presentation</vt:lpstr>
      <vt:lpstr>Trouble at home   </vt:lpstr>
      <vt:lpstr>World War I </vt:lpstr>
      <vt:lpstr>The Rise of the Bolsheviks</vt:lpstr>
      <vt:lpstr>PowerPoint Presentation</vt:lpstr>
      <vt:lpstr>The October Revolution</vt:lpstr>
      <vt:lpstr>PowerPoint Presentation</vt:lpstr>
      <vt:lpstr>Bell ringer day 2</vt:lpstr>
      <vt:lpstr>Russian Civil War</vt:lpstr>
      <vt:lpstr>From Russia to the USSR </vt:lpstr>
      <vt:lpstr>PowerPoint Presentation</vt:lpstr>
      <vt:lpstr>The Death of Lenin</vt:lpstr>
      <vt:lpstr>PowerPoint Presentation</vt:lpstr>
      <vt:lpstr>Five Year Plans</vt:lpstr>
      <vt:lpstr>Further Suffering </vt:lpstr>
      <vt:lpstr>Bell Ringer Day 3 </vt:lpstr>
      <vt:lpstr>Revolutionary Chaos in China</vt:lpstr>
      <vt:lpstr>Betrayal</vt:lpstr>
      <vt:lpstr>The People's Liberation Army </vt:lpstr>
      <vt:lpstr>The Long March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Brand</dc:creator>
  <cp:lastModifiedBy/>
  <cp:revision>123</cp:revision>
  <dcterms:created xsi:type="dcterms:W3CDTF">2016-01-02T14:08:18Z</dcterms:created>
  <dcterms:modified xsi:type="dcterms:W3CDTF">2016-01-07T19:24:22Z</dcterms:modified>
</cp:coreProperties>
</file>