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8" r:id="rId6"/>
    <p:sldId id="271" r:id="rId7"/>
    <p:sldId id="272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7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9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5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5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3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8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8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5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95310-3D52-43FB-B057-EB68A50C8D66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711A8-E309-466D-ABF1-8398591A0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524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</a:rPr>
              <a:t>THE CIVIL RIGHTS MOVEMENT and JFK’s America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600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</a:rPr>
              <a:t>Unit 10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</a:rPr>
              <a:t>CHAPTERS 18 and 20</a:t>
            </a:r>
          </a:p>
        </p:txBody>
      </p:sp>
    </p:spTree>
    <p:extLst>
      <p:ext uri="{BB962C8B-B14F-4D97-AF65-F5344CB8AC3E}">
        <p14:creationId xmlns:p14="http://schemas.microsoft.com/office/powerpoint/2010/main" val="2045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lnSpcReduction="10000"/>
          </a:bodyPr>
          <a:lstStyle/>
          <a:p>
            <a:pPr lvl="1" eaLnBrk="1" hangingPunct="1">
              <a:defRPr/>
            </a:pPr>
            <a:r>
              <a:rPr lang="en-US" sz="2400" dirty="0" smtClean="0"/>
              <a:t>International aid</a:t>
            </a:r>
          </a:p>
          <a:p>
            <a:pPr lvl="2" eaLnBrk="1" hangingPunct="1">
              <a:defRPr/>
            </a:pPr>
            <a:r>
              <a:rPr lang="en-US" dirty="0" smtClean="0"/>
              <a:t>Created the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Peace Corps</a:t>
            </a:r>
            <a:r>
              <a:rPr lang="en-US" dirty="0" smtClean="0"/>
              <a:t>- program of volunteer assistance to developing nations in Africa, Asia, and Latin America; became a huge success (35,000 volunteers in 60 nations)</a:t>
            </a:r>
          </a:p>
          <a:p>
            <a:pPr lvl="2" eaLnBrk="1" hangingPunct="1">
              <a:defRPr/>
            </a:pP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Alliance for Progress</a:t>
            </a:r>
            <a:r>
              <a:rPr lang="en-US" dirty="0" smtClean="0"/>
              <a:t>- offered economic and technical assistance to Latin American countries; goal was to prevent further spread of communism in Latin America by promoting economic development</a:t>
            </a:r>
          </a:p>
          <a:p>
            <a:pPr lvl="1" eaLnBrk="1" hangingPunct="1">
              <a:defRPr/>
            </a:pPr>
            <a:r>
              <a:rPr lang="en-US" sz="2400" dirty="0" smtClean="0"/>
              <a:t>Beating the Russians (the Space Race)</a:t>
            </a:r>
          </a:p>
          <a:p>
            <a:pPr lvl="2" eaLnBrk="1" hangingPunct="1">
              <a:defRPr/>
            </a:pPr>
            <a:r>
              <a:rPr lang="en-US" dirty="0" smtClean="0"/>
              <a:t>U.S. space program called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NASA</a:t>
            </a:r>
            <a:r>
              <a:rPr lang="en-US" dirty="0" smtClean="0"/>
              <a:t> (Natl. Aeronautics and Space Administration) began constructing a launch site in Florida and a mission control center in Houston, TX</a:t>
            </a:r>
          </a:p>
          <a:p>
            <a:pPr lvl="2" eaLnBrk="1" hangingPunct="1">
              <a:defRPr/>
            </a:pPr>
            <a:r>
              <a:rPr lang="en-US" b="1" dirty="0" smtClean="0">
                <a:solidFill>
                  <a:srgbClr val="7030A0"/>
                </a:solidFill>
              </a:rPr>
              <a:t>Kennedy</a:t>
            </a:r>
            <a:r>
              <a:rPr lang="en-US" dirty="0" smtClean="0"/>
              <a:t> proclaimed our space goal was to land a man on the moon during the decade of the 1960s</a:t>
            </a:r>
            <a:r>
              <a:rPr lang="en-US" b="1" dirty="0" smtClean="0"/>
              <a:t>—</a:t>
            </a:r>
            <a:r>
              <a:rPr lang="en-US" b="1" dirty="0" smtClean="0">
                <a:solidFill>
                  <a:srgbClr val="7030A0"/>
                </a:solidFill>
              </a:rPr>
              <a:t>Apollo program</a:t>
            </a:r>
            <a:endParaRPr lang="en-US" b="1" dirty="0" smtClean="0"/>
          </a:p>
          <a:p>
            <a:pPr lvl="2" eaLnBrk="1" hangingPunct="1">
              <a:defRPr/>
            </a:pPr>
            <a:r>
              <a:rPr lang="en-US" dirty="0" smtClean="0"/>
              <a:t>As a result of the space program, schools and universities expanded their science and math courses, and space and defense related industries grew rapidly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1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/>
          </a:bodyPr>
          <a:lstStyle/>
          <a:p>
            <a:pPr lvl="1" eaLnBrk="1" hangingPunct="1">
              <a:defRPr/>
            </a:pPr>
            <a:r>
              <a:rPr lang="en-US" sz="2400" dirty="0" smtClean="0"/>
              <a:t>Civil Rights</a:t>
            </a:r>
          </a:p>
          <a:p>
            <a:pPr lvl="2" eaLnBrk="1" hangingPunct="1">
              <a:defRPr/>
            </a:pPr>
            <a:r>
              <a:rPr lang="en-US" dirty="0" smtClean="0"/>
              <a:t>Poverty and civil rights went hand in hand as much of the nation’s poverty was experienced by African-Americans</a:t>
            </a:r>
          </a:p>
          <a:p>
            <a:pPr lvl="2" eaLnBrk="1" hangingPunct="1">
              <a:defRPr/>
            </a:pPr>
            <a:r>
              <a:rPr lang="en-US" dirty="0" smtClean="0"/>
              <a:t>In 1963, </a:t>
            </a:r>
            <a:r>
              <a:rPr lang="en-US" b="1" dirty="0" smtClean="0">
                <a:solidFill>
                  <a:srgbClr val="7030A0"/>
                </a:solidFill>
              </a:rPr>
              <a:t>Kennedy</a:t>
            </a:r>
            <a:r>
              <a:rPr lang="en-US" dirty="0" smtClean="0"/>
              <a:t> called for a “national assault on the causes of poverty”</a:t>
            </a:r>
          </a:p>
          <a:p>
            <a:pPr lvl="2" eaLnBrk="1" hangingPunct="1">
              <a:defRPr/>
            </a:pPr>
            <a:r>
              <a:rPr lang="en-US" dirty="0" smtClean="0"/>
              <a:t>He also has the U.S. Attorney General (his brother </a:t>
            </a:r>
            <a:r>
              <a:rPr lang="en-US" b="1" dirty="0" smtClean="0">
                <a:solidFill>
                  <a:srgbClr val="7030A0"/>
                </a:solidFill>
              </a:rPr>
              <a:t>Robert Kennedy</a:t>
            </a:r>
            <a:r>
              <a:rPr lang="en-US" dirty="0" smtClean="0"/>
              <a:t>) investigate racial injustices in the South</a:t>
            </a:r>
          </a:p>
          <a:p>
            <a:pPr lvl="2" eaLnBrk="1" hangingPunct="1">
              <a:buFont typeface="Arial" charset="0"/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8898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accent3"/>
                </a:solidFill>
              </a:rPr>
              <a:t>TRIUMPHS OF A CRUSADE</a:t>
            </a:r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/>
          <a:lstStyle/>
          <a:p>
            <a:r>
              <a:rPr lang="en-US" sz="2400" dirty="0" smtClean="0"/>
              <a:t>In 1961, civil rights advocates began a series of “freedom rides” throughout the south.  </a:t>
            </a:r>
            <a:r>
              <a:rPr lang="en-US" sz="2400" b="1" u="sng" dirty="0" smtClean="0">
                <a:solidFill>
                  <a:srgbClr val="FF0000"/>
                </a:solidFill>
              </a:rPr>
              <a:t>Freedom rides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00B050"/>
                </a:solidFill>
              </a:rPr>
              <a:t>bus trips through the south aimed to test the Supreme Court ruling to desegregate seating on interstate bus routes and facilities in bus terminals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These rides were met with great violence, but it forced the govt. to take notice.  Marshalls will be sent to protect the riders and the U.S. Atty. General proclaimed a ban on all segregated travel facilities.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5523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i="1" dirty="0" smtClean="0">
                <a:solidFill>
                  <a:schemeClr val="accent3"/>
                </a:solidFill>
              </a:rPr>
              <a:t>TAKING ON SEGREGATION</a:t>
            </a:r>
            <a:endParaRPr lang="en-US" b="1" i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defRPr/>
            </a:pPr>
            <a:r>
              <a:rPr lang="en-US" sz="2400" b="1" u="sng" dirty="0" smtClean="0">
                <a:solidFill>
                  <a:srgbClr val="FF0000"/>
                </a:solidFill>
              </a:rPr>
              <a:t>Civil rights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00B050"/>
                </a:solidFill>
              </a:rPr>
              <a:t>those legal rights retained by citizens and protected by the government (examples are the right to vote and anti- discrimination laws)</a:t>
            </a:r>
            <a:r>
              <a:rPr lang="en-US" sz="2400" dirty="0" smtClean="0"/>
              <a:t>.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The Civil Rights Movement of the 1950s and 60s was the actions taken by African-Americans to obtain these many legal rights and equality.  The main purpose or goal of this civil rights fight was provide equality to all regardless of race.</a:t>
            </a:r>
          </a:p>
          <a:p>
            <a:pPr>
              <a:defRPr/>
            </a:pPr>
            <a:r>
              <a:rPr lang="en-US" sz="2400" dirty="0" smtClean="0"/>
              <a:t>Civil Rights Decisions:</a:t>
            </a:r>
          </a:p>
          <a:p>
            <a:pPr lvl="1">
              <a:defRPr/>
            </a:pPr>
            <a:r>
              <a:rPr lang="en-US" sz="2400" b="1" u="sng" dirty="0" smtClean="0">
                <a:solidFill>
                  <a:schemeClr val="accent6"/>
                </a:solidFill>
              </a:rPr>
              <a:t>Brown v. Board of Education of Topeka</a:t>
            </a:r>
            <a:r>
              <a:rPr lang="en-US" sz="2400" dirty="0" smtClean="0"/>
              <a:t>- Supreme Court ruled segregation in schools was </a:t>
            </a:r>
            <a:r>
              <a:rPr lang="en-US" sz="2400" b="1" dirty="0" smtClean="0"/>
              <a:t>unconstitutional </a:t>
            </a:r>
            <a:r>
              <a:rPr lang="en-US" sz="2400" dirty="0" smtClean="0"/>
              <a:t>(led to desegregation/integration of all public schools in the U.S.)</a:t>
            </a:r>
            <a:endParaRPr lang="en-US" sz="2400" b="1" dirty="0" smtClean="0"/>
          </a:p>
          <a:p>
            <a:pPr lvl="1">
              <a:defRPr/>
            </a:pPr>
            <a:r>
              <a:rPr lang="en-US" sz="2400" b="1" u="sng" dirty="0" smtClean="0">
                <a:solidFill>
                  <a:schemeClr val="accent6"/>
                </a:solidFill>
              </a:rPr>
              <a:t>Brown II</a:t>
            </a:r>
            <a:r>
              <a:rPr lang="en-US" sz="2400" dirty="0" smtClean="0"/>
              <a:t>- Supreme Court ordered school desegregation had to be implemented “with all deliberate speed” (since many had been dragging their feet in doing it)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830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Reactions to the Brown decisions:</a:t>
            </a:r>
          </a:p>
          <a:p>
            <a:pPr lvl="1">
              <a:defRPr/>
            </a:pPr>
            <a:r>
              <a:rPr lang="en-US" sz="2400" dirty="0" smtClean="0"/>
              <a:t>Some states and school systems implemented it immediately with little problem</a:t>
            </a:r>
          </a:p>
          <a:p>
            <a:pPr lvl="1">
              <a:defRPr/>
            </a:pPr>
            <a:r>
              <a:rPr lang="en-US" sz="2400" dirty="0" smtClean="0"/>
              <a:t>Some states and school systems vowed total resistance</a:t>
            </a:r>
          </a:p>
          <a:p>
            <a:pPr lvl="1">
              <a:defRPr/>
            </a:pPr>
            <a:r>
              <a:rPr lang="en-US" sz="2400" dirty="0" smtClean="0"/>
              <a:t>The most glaring resistance happened in </a:t>
            </a:r>
            <a:r>
              <a:rPr lang="en-US" sz="2400" b="1" dirty="0" smtClean="0">
                <a:solidFill>
                  <a:schemeClr val="accent6"/>
                </a:solidFill>
              </a:rPr>
              <a:t>Little Rock, AR, at Central HS</a:t>
            </a:r>
            <a:r>
              <a:rPr lang="en-US" sz="2400" dirty="0" smtClean="0"/>
              <a:t> in 1957.  Arkansas </a:t>
            </a:r>
            <a:r>
              <a:rPr lang="en-US" sz="2400" b="1" dirty="0" smtClean="0">
                <a:solidFill>
                  <a:srgbClr val="7030A0"/>
                </a:solidFill>
              </a:rPr>
              <a:t>Governor Orval Faubus </a:t>
            </a:r>
            <a:r>
              <a:rPr lang="en-US" sz="2400" dirty="0" smtClean="0"/>
              <a:t>ordered the natl. guard to prevent 9 black students </a:t>
            </a:r>
            <a:r>
              <a:rPr lang="en-US" sz="2400" b="1" dirty="0" smtClean="0">
                <a:solidFill>
                  <a:srgbClr val="7030A0"/>
                </a:solidFill>
              </a:rPr>
              <a:t>(the Little Rock Nine)</a:t>
            </a:r>
            <a:r>
              <a:rPr lang="en-US" sz="2400" dirty="0" smtClean="0"/>
              <a:t> from entering Central HS.  This situation ended when </a:t>
            </a:r>
            <a:r>
              <a:rPr lang="en-US" sz="2400" b="1" dirty="0" smtClean="0">
                <a:solidFill>
                  <a:srgbClr val="7030A0"/>
                </a:solidFill>
              </a:rPr>
              <a:t>Pres. Eisenhower </a:t>
            </a:r>
            <a:r>
              <a:rPr lang="en-US" sz="2400" dirty="0" smtClean="0"/>
              <a:t>ordered the natl. guard and U.S. paratroopers to watch and protect the nine as they attended class.</a:t>
            </a:r>
          </a:p>
          <a:p>
            <a:pPr lvl="1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b="1" u="sng" dirty="0" smtClean="0">
                <a:solidFill>
                  <a:schemeClr val="accent6"/>
                </a:solidFill>
              </a:rPr>
              <a:t>Civil Rights Act of 1957</a:t>
            </a:r>
            <a:r>
              <a:rPr lang="en-US" sz="2400" dirty="0" smtClean="0"/>
              <a:t>- can be summarized by saying that the federal government was given power to better enforce civil rights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190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610600" cy="5745163"/>
          </a:xfrm>
        </p:spPr>
        <p:txBody>
          <a:bodyPr/>
          <a:lstStyle/>
          <a:p>
            <a:r>
              <a:rPr lang="en-US" sz="2400" dirty="0"/>
              <a:t>Important people in the civil rights movement:</a:t>
            </a:r>
          </a:p>
          <a:p>
            <a:pPr lvl="1"/>
            <a:r>
              <a:rPr lang="en-US" sz="2400" b="1" u="sng" dirty="0">
                <a:solidFill>
                  <a:srgbClr val="7030A0"/>
                </a:solidFill>
              </a:rPr>
              <a:t>Emmett Till</a:t>
            </a:r>
            <a:r>
              <a:rPr lang="en-US" sz="2400" dirty="0"/>
              <a:t>- 14 yr. old African-American boy murdered in 1955 for allegedly flirting/whistling at a white woman</a:t>
            </a:r>
          </a:p>
          <a:p>
            <a:endParaRPr lang="en-US" dirty="0"/>
          </a:p>
        </p:txBody>
      </p:sp>
      <p:pic>
        <p:nvPicPr>
          <p:cNvPr id="4" name="Content Placeholder 5" descr="EmmettTi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752600"/>
            <a:ext cx="6400800" cy="4630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341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4953000"/>
            <a:ext cx="4038600" cy="1143000"/>
          </a:xfrm>
        </p:spPr>
        <p:txBody>
          <a:bodyPr/>
          <a:lstStyle/>
          <a:p>
            <a:r>
              <a:rPr lang="en-US" dirty="0" smtClean="0"/>
              <a:t>Rosa Parks</a:t>
            </a:r>
          </a:p>
        </p:txBody>
      </p:sp>
      <p:pic>
        <p:nvPicPr>
          <p:cNvPr id="4" name="Content Placeholder 3" descr="Ros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4343400"/>
            <a:ext cx="3048000" cy="2171700"/>
          </a:xfrm>
        </p:spPr>
      </p:pic>
      <p:pic>
        <p:nvPicPr>
          <p:cNvPr id="5" name="Picture 4" descr="Rosa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4181475"/>
            <a:ext cx="20574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800" b="1" u="sng" dirty="0" smtClean="0">
                <a:solidFill>
                  <a:srgbClr val="7030A0"/>
                </a:solidFill>
              </a:rPr>
              <a:t>Rosa </a:t>
            </a:r>
            <a:r>
              <a:rPr lang="en-US" sz="2800" b="1" u="sng" dirty="0">
                <a:solidFill>
                  <a:srgbClr val="7030A0"/>
                </a:solidFill>
              </a:rPr>
              <a:t>Parks</a:t>
            </a:r>
            <a:r>
              <a:rPr lang="en-US" sz="2800" dirty="0"/>
              <a:t>- she refused to get up from her seat on a Montgomery City bus.  She was arrested.  </a:t>
            </a:r>
          </a:p>
          <a:p>
            <a:pPr lvl="2"/>
            <a:r>
              <a:rPr lang="en-US" sz="2800" b="1" u="sng" dirty="0">
                <a:solidFill>
                  <a:srgbClr val="7030A0"/>
                </a:solidFill>
              </a:rPr>
              <a:t>Martin Luther King Jr</a:t>
            </a:r>
            <a:r>
              <a:rPr lang="en-US" dirty="0"/>
              <a:t>. </a:t>
            </a:r>
            <a:r>
              <a:rPr lang="en-US" sz="2800" dirty="0"/>
              <a:t>was called in to organize a response to Ms. Parks’ arrest.  He started the </a:t>
            </a:r>
            <a:r>
              <a:rPr lang="en-US" sz="2800" b="1" dirty="0">
                <a:solidFill>
                  <a:srgbClr val="FF0000"/>
                </a:solidFill>
              </a:rPr>
              <a:t>Montgomery Bus Boycott</a:t>
            </a:r>
            <a:r>
              <a:rPr lang="en-US" sz="2800" dirty="0"/>
              <a:t>.   </a:t>
            </a:r>
            <a:r>
              <a:rPr lang="en-US" sz="2800" dirty="0" smtClean="0"/>
              <a:t>(1955)</a:t>
            </a:r>
            <a:endParaRPr lang="en-US" sz="2800" dirty="0"/>
          </a:p>
          <a:p>
            <a:pPr lvl="2"/>
            <a:r>
              <a:rPr lang="en-US" sz="2800" b="1" u="sng" dirty="0"/>
              <a:t>This event  started the resistance phase of the civil rights movement</a:t>
            </a:r>
          </a:p>
        </p:txBody>
      </p:sp>
    </p:spTree>
    <p:extLst>
      <p:ext uri="{BB962C8B-B14F-4D97-AF65-F5344CB8AC3E}">
        <p14:creationId xmlns:p14="http://schemas.microsoft.com/office/powerpoint/2010/main" val="16213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Many different civil rights groups were started during the 1950s/60s.  So many existed b/c African-Americans could not come to a common agreement on how to gain equality in society.  Some of these organizations with different blueprints for change were:</a:t>
            </a:r>
          </a:p>
          <a:p>
            <a:pPr lvl="1"/>
            <a:r>
              <a:rPr lang="en-US" sz="2400" b="1" u="sng" dirty="0" smtClean="0">
                <a:solidFill>
                  <a:srgbClr val="00B0F0"/>
                </a:solidFill>
              </a:rPr>
              <a:t>NAACP</a:t>
            </a:r>
            <a:r>
              <a:rPr lang="en-US" sz="2400" dirty="0" smtClean="0"/>
              <a:t>- National Association for the Advancement of Colored People (used education and law for change)</a:t>
            </a:r>
          </a:p>
          <a:p>
            <a:pPr lvl="1"/>
            <a:r>
              <a:rPr lang="en-US" sz="2400" b="1" u="sng" dirty="0" smtClean="0">
                <a:solidFill>
                  <a:srgbClr val="00B0F0"/>
                </a:solidFill>
              </a:rPr>
              <a:t>SCLC</a:t>
            </a:r>
            <a:r>
              <a:rPr lang="en-US" sz="2400" dirty="0" smtClean="0"/>
              <a:t>- Southern Christian Leadership Conference (nonviolence)</a:t>
            </a:r>
          </a:p>
          <a:p>
            <a:pPr lvl="1"/>
            <a:r>
              <a:rPr lang="en-US" sz="2400" b="1" u="sng" dirty="0" smtClean="0">
                <a:solidFill>
                  <a:srgbClr val="00B0F0"/>
                </a:solidFill>
              </a:rPr>
              <a:t>SNCC</a:t>
            </a:r>
            <a:r>
              <a:rPr lang="en-US" sz="2400" dirty="0" smtClean="0"/>
              <a:t>- Student Nonviolent Coordinating Committee (thought change was too slow and had to be spurred along)</a:t>
            </a:r>
          </a:p>
          <a:p>
            <a:pPr lvl="1"/>
            <a:r>
              <a:rPr lang="en-US" sz="2400" b="1" u="sng" dirty="0" smtClean="0">
                <a:solidFill>
                  <a:srgbClr val="00B0F0"/>
                </a:solidFill>
              </a:rPr>
              <a:t>CORE</a:t>
            </a:r>
            <a:r>
              <a:rPr lang="en-US" sz="2400" dirty="0" smtClean="0"/>
              <a:t>- Congress of Racial Equality (staged events like sit-ins)</a:t>
            </a:r>
          </a:p>
        </p:txBody>
      </p:sp>
    </p:spTree>
    <p:extLst>
      <p:ext uri="{BB962C8B-B14F-4D97-AF65-F5344CB8AC3E}">
        <p14:creationId xmlns:p14="http://schemas.microsoft.com/office/powerpoint/2010/main" val="280601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sz="2400" dirty="0" smtClean="0"/>
              <a:t>The 1960s were a crucial, yet volatile time for integration.  All protest events like sit-ins, bus boycotts, enrolling in schools, and freedom rides were aimed at winning the battle for integration </a:t>
            </a:r>
            <a:r>
              <a:rPr lang="en-US" sz="2400" u="sng" dirty="0" smtClean="0"/>
              <a:t>through the use of non-violent means</a:t>
            </a:r>
            <a:r>
              <a:rPr lang="en-US" sz="2400" dirty="0" smtClean="0"/>
              <a:t>.</a:t>
            </a:r>
          </a:p>
        </p:txBody>
      </p:sp>
      <p:pic>
        <p:nvPicPr>
          <p:cNvPr id="4" name="Picture 3" descr="sit ins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762" y="2362200"/>
            <a:ext cx="901223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973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JFK becomes POTUS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2971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1960 Presidential Election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Democrat </a:t>
            </a:r>
            <a:r>
              <a:rPr lang="en-US" sz="2400" b="1" dirty="0" smtClean="0">
                <a:solidFill>
                  <a:srgbClr val="7030A0"/>
                </a:solidFill>
              </a:rPr>
              <a:t>John F. Kennedy</a:t>
            </a:r>
            <a:r>
              <a:rPr lang="en-US" sz="2400" dirty="0" smtClean="0"/>
              <a:t> against Republican VP </a:t>
            </a:r>
            <a:r>
              <a:rPr lang="en-US" sz="2400" b="1" dirty="0" smtClean="0">
                <a:solidFill>
                  <a:srgbClr val="7030A0"/>
                </a:solidFill>
              </a:rPr>
              <a:t>Richard Nixon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First televised debate occurred during this election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/>
              <a:t>TV, Cold War, and civil rights were major issues in this election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dirty="0" smtClean="0">
                <a:solidFill>
                  <a:srgbClr val="7030A0"/>
                </a:solidFill>
              </a:rPr>
              <a:t>Kennedy</a:t>
            </a:r>
            <a:r>
              <a:rPr lang="en-US" sz="2400" dirty="0" smtClean="0"/>
              <a:t> won by fewer than 120,000 votes</a:t>
            </a:r>
          </a:p>
          <a:p>
            <a:endParaRPr lang="en-US" dirty="0"/>
          </a:p>
        </p:txBody>
      </p:sp>
      <p:pic>
        <p:nvPicPr>
          <p:cNvPr id="4" name="Picture 3" descr="jfknix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3733800"/>
            <a:ext cx="4132881" cy="1524000"/>
          </a:xfrm>
          <a:prstGeom prst="rect">
            <a:avLst/>
          </a:prstGeom>
        </p:spPr>
      </p:pic>
      <p:pic>
        <p:nvPicPr>
          <p:cNvPr id="5" name="Picture 4" descr="jfksmi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10000"/>
            <a:ext cx="358019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18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THE NEW FRONTIER</a:t>
            </a:r>
            <a:endParaRPr lang="en-US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 smtClean="0"/>
              <a:t>When Kennedy took office in 1961, his message to Americans was built on a promise of progress.  He called this the </a:t>
            </a:r>
            <a:r>
              <a:rPr lang="en-US" sz="2400" b="1" u="sng" dirty="0" smtClean="0">
                <a:solidFill>
                  <a:srgbClr val="FF0000"/>
                </a:solidFill>
              </a:rPr>
              <a:t>New Frontier</a:t>
            </a: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00B050"/>
                </a:solidFill>
              </a:rPr>
              <a:t>legislative program designed to increase international aid, expand the space program, aid education, help the elderly, rebuild poor urban areas, and bolster national defense</a:t>
            </a:r>
            <a:r>
              <a:rPr lang="en-US" sz="2400" dirty="0" smtClean="0"/>
              <a:t>.</a:t>
            </a:r>
          </a:p>
          <a:p>
            <a:pPr eaLnBrk="1" hangingPunct="1">
              <a:defRPr/>
            </a:pPr>
            <a:r>
              <a:rPr lang="en-US" sz="2400" dirty="0" smtClean="0"/>
              <a:t>New Frontier legislation and programs:</a:t>
            </a:r>
          </a:p>
          <a:p>
            <a:pPr lvl="1" eaLnBrk="1" hangingPunct="1">
              <a:defRPr/>
            </a:pPr>
            <a:r>
              <a:rPr lang="en-US" dirty="0" smtClean="0"/>
              <a:t>The Economy:</a:t>
            </a:r>
          </a:p>
          <a:p>
            <a:pPr lvl="2" eaLnBrk="1" hangingPunct="1">
              <a:defRPr/>
            </a:pPr>
            <a:r>
              <a:rPr lang="en-US" dirty="0" smtClean="0"/>
              <a:t>Cut taxes by $10 billion</a:t>
            </a:r>
          </a:p>
          <a:p>
            <a:pPr lvl="2" eaLnBrk="1" hangingPunct="1">
              <a:defRPr/>
            </a:pPr>
            <a:r>
              <a:rPr lang="en-US" dirty="0" smtClean="0"/>
              <a:t>Increased minimum wage to $1.25/hr</a:t>
            </a:r>
          </a:p>
          <a:p>
            <a:pPr lvl="2" eaLnBrk="1" hangingPunct="1">
              <a:defRPr/>
            </a:pPr>
            <a:r>
              <a:rPr lang="en-US" dirty="0" smtClean="0"/>
              <a:t>Pushed deficit spending by the govt. to stimulate an economy in a recession</a:t>
            </a:r>
          </a:p>
          <a:p>
            <a:pPr lvl="1" eaLnBrk="1" hangingPunct="1">
              <a:defRPr/>
            </a:pPr>
            <a:r>
              <a:rPr lang="en-US" dirty="0" smtClean="0"/>
              <a:t>Building the National Defense:</a:t>
            </a:r>
          </a:p>
          <a:p>
            <a:pPr lvl="2" eaLnBrk="1" hangingPunct="1">
              <a:defRPr/>
            </a:pPr>
            <a:r>
              <a:rPr lang="en-US" dirty="0" smtClean="0"/>
              <a:t>Increased military funding </a:t>
            </a:r>
          </a:p>
          <a:p>
            <a:pPr lvl="3" eaLnBrk="1" hangingPunct="1">
              <a:defRPr/>
            </a:pPr>
            <a:r>
              <a:rPr lang="en-US" dirty="0" smtClean="0"/>
              <a:t>Troops and nuclear weapons</a:t>
            </a:r>
          </a:p>
          <a:p>
            <a:pPr lvl="2" eaLnBrk="1" hangingPunct="1">
              <a:defRPr/>
            </a:pPr>
            <a:r>
              <a:rPr lang="en-US" dirty="0" smtClean="0"/>
              <a:t>Started the Green Berets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1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933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CIVIL RIGHTS MOVEMENT and JFK’s America</vt:lpstr>
      <vt:lpstr>TAKING ON SEGREGATION</vt:lpstr>
      <vt:lpstr>PowerPoint Presentation</vt:lpstr>
      <vt:lpstr>PowerPoint Presentation</vt:lpstr>
      <vt:lpstr>Rosa Parks</vt:lpstr>
      <vt:lpstr>PowerPoint Presentation</vt:lpstr>
      <vt:lpstr>PowerPoint Presentation</vt:lpstr>
      <vt:lpstr>JFK becomes POTUS</vt:lpstr>
      <vt:lpstr>THE NEW FRONTIER</vt:lpstr>
      <vt:lpstr>PowerPoint Presentation</vt:lpstr>
      <vt:lpstr>PowerPoint Presentation</vt:lpstr>
      <vt:lpstr>TRIUMPHS OF A CRUSADE</vt:lpstr>
    </vt:vector>
  </TitlesOfParts>
  <Company>Pearl Public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CIVIL RIGHTS MOVEMENT and JFK’s America</dc:title>
  <dc:creator>Brand, Will</dc:creator>
  <cp:lastModifiedBy>Brand, Will</cp:lastModifiedBy>
  <cp:revision>2</cp:revision>
  <dcterms:created xsi:type="dcterms:W3CDTF">2017-04-06T12:48:35Z</dcterms:created>
  <dcterms:modified xsi:type="dcterms:W3CDTF">2017-04-06T12:52:06Z</dcterms:modified>
</cp:coreProperties>
</file>